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12"/>
  </p:notesMasterIdLst>
  <p:sldIdLst>
    <p:sldId id="265" r:id="rId2"/>
    <p:sldId id="266" r:id="rId3"/>
    <p:sldId id="256" r:id="rId4"/>
    <p:sldId id="257" r:id="rId5"/>
    <p:sldId id="262" r:id="rId6"/>
    <p:sldId id="260" r:id="rId7"/>
    <p:sldId id="259" r:id="rId8"/>
    <p:sldId id="263" r:id="rId9"/>
    <p:sldId id="258" r:id="rId10"/>
    <p:sldId id="261" r:id="rId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26"/>
    <p:restoredTop sz="97706"/>
  </p:normalViewPr>
  <p:slideViewPr>
    <p:cSldViewPr snapToGrid="0" snapToObjects="1">
      <p:cViewPr varScale="1">
        <p:scale>
          <a:sx n="210" d="100"/>
          <a:sy n="210" d="100"/>
        </p:scale>
        <p:origin x="3400"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9AF67F-9F0B-5443-85C1-0A297178E19C}" type="datetimeFigureOut">
              <a:rPr lang="en-US" smtClean="0"/>
              <a:t>4/23/24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25979A-E5BC-7C46-9F42-F0E8DB48AAC3}" type="slidenum">
              <a:rPr lang="en-US" smtClean="0"/>
              <a:t>‹#›</a:t>
            </a:fld>
            <a:endParaRPr lang="en-US"/>
          </a:p>
        </p:txBody>
      </p:sp>
    </p:spTree>
    <p:extLst>
      <p:ext uri="{BB962C8B-B14F-4D97-AF65-F5344CB8AC3E}">
        <p14:creationId xmlns:p14="http://schemas.microsoft.com/office/powerpoint/2010/main" val="30165358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p>
            <a:r>
              <a:t>Graphs are powerful mathematical abstractions that can describe complex systems of relations and interactions in fields ranging from biology and high-energy physics to social science and economics.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0D5BA-63A0-606F-5D57-0BA2AF6D409C}"/>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D937A8C6-D880-A459-7B86-893FB70E09DD}"/>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C1E4612D-79B1-B30A-8481-C188FA9EE584}"/>
              </a:ext>
            </a:extLst>
          </p:cNvPr>
          <p:cNvSpPr>
            <a:spLocks noGrp="1"/>
          </p:cNvSpPr>
          <p:nvPr>
            <p:ph type="dt" sz="half" idx="10"/>
          </p:nvPr>
        </p:nvSpPr>
        <p:spPr/>
        <p:txBody>
          <a:bodyPr/>
          <a:lstStyle/>
          <a:p>
            <a:fld id="{5BCAD085-E8A6-8845-BD4E-CB4CCA059FC4}" type="datetimeFigureOut">
              <a:rPr lang="en-US" smtClean="0"/>
              <a:t>4/23/24</a:t>
            </a:fld>
            <a:endParaRPr lang="en-US"/>
          </a:p>
        </p:txBody>
      </p:sp>
      <p:sp>
        <p:nvSpPr>
          <p:cNvPr id="5" name="Footer Placeholder 4">
            <a:extLst>
              <a:ext uri="{FF2B5EF4-FFF2-40B4-BE49-F238E27FC236}">
                <a16:creationId xmlns:a16="http://schemas.microsoft.com/office/drawing/2014/main" id="{DE82CC50-CDA4-7C39-7AA3-930097A587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112E65-5057-79EB-9D8C-948D0021EBCC}"/>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3414857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72456-5932-B0AF-FB26-F7DBA94999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D29203D-A418-1C57-5304-7899EA22E3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7C106-0D45-F2F9-66C3-8528D8885D0C}"/>
              </a:ext>
            </a:extLst>
          </p:cNvPr>
          <p:cNvSpPr>
            <a:spLocks noGrp="1"/>
          </p:cNvSpPr>
          <p:nvPr>
            <p:ph type="dt" sz="half" idx="10"/>
          </p:nvPr>
        </p:nvSpPr>
        <p:spPr/>
        <p:txBody>
          <a:bodyPr/>
          <a:lstStyle/>
          <a:p>
            <a:fld id="{5BCAD085-E8A6-8845-BD4E-CB4CCA059FC4}" type="datetimeFigureOut">
              <a:rPr lang="en-US" smtClean="0"/>
              <a:t>4/23/24</a:t>
            </a:fld>
            <a:endParaRPr lang="en-US"/>
          </a:p>
        </p:txBody>
      </p:sp>
      <p:sp>
        <p:nvSpPr>
          <p:cNvPr id="5" name="Footer Placeholder 4">
            <a:extLst>
              <a:ext uri="{FF2B5EF4-FFF2-40B4-BE49-F238E27FC236}">
                <a16:creationId xmlns:a16="http://schemas.microsoft.com/office/drawing/2014/main" id="{F18CFE38-3DC5-02E6-0DC1-AFDC6F8918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369570-00D3-8276-DAA7-81B2EED21895}"/>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3235820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F3C3D5-70A1-9C1B-2A8D-83B82F1D0C39}"/>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7E66052-AECA-4AB6-759F-F2E7DE82302C}"/>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1374F8-D1AD-3D84-2161-B204297C158B}"/>
              </a:ext>
            </a:extLst>
          </p:cNvPr>
          <p:cNvSpPr>
            <a:spLocks noGrp="1"/>
          </p:cNvSpPr>
          <p:nvPr>
            <p:ph type="dt" sz="half" idx="10"/>
          </p:nvPr>
        </p:nvSpPr>
        <p:spPr/>
        <p:txBody>
          <a:bodyPr/>
          <a:lstStyle/>
          <a:p>
            <a:fld id="{5BCAD085-E8A6-8845-BD4E-CB4CCA059FC4}" type="datetimeFigureOut">
              <a:rPr lang="en-US" smtClean="0"/>
              <a:t>4/23/24</a:t>
            </a:fld>
            <a:endParaRPr lang="en-US"/>
          </a:p>
        </p:txBody>
      </p:sp>
      <p:sp>
        <p:nvSpPr>
          <p:cNvPr id="5" name="Footer Placeholder 4">
            <a:extLst>
              <a:ext uri="{FF2B5EF4-FFF2-40B4-BE49-F238E27FC236}">
                <a16:creationId xmlns:a16="http://schemas.microsoft.com/office/drawing/2014/main" id="{9A87C4CC-6DAE-0E53-591E-F0D4A051AA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27BE1E-C07D-819A-DDF3-7C785C76467D}"/>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6458996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3" name="Slide Subtitle"/>
          <p:cNvSpPr txBox="1">
            <a:spLocks noGrp="1"/>
          </p:cNvSpPr>
          <p:nvPr>
            <p:ph type="body" sz="quarter" idx="21" hasCustomPrompt="1"/>
          </p:nvPr>
        </p:nvSpPr>
        <p:spPr>
          <a:xfrm>
            <a:off x="491133" y="993500"/>
            <a:ext cx="8161735" cy="472361"/>
          </a:xfrm>
          <a:prstGeom prst="rect">
            <a:avLst/>
          </a:prstGeom>
        </p:spPr>
        <p:txBody>
          <a:bodyPr/>
          <a:lstStyle>
            <a:lvl1pPr marL="0" indent="0" defTabSz="412735">
              <a:lnSpc>
                <a:spcPct val="100000"/>
              </a:lnSpc>
              <a:spcBef>
                <a:spcPts val="0"/>
              </a:spcBef>
              <a:buSzTx/>
              <a:buNone/>
              <a:defRPr sz="2672" b="1"/>
            </a:lvl1pPr>
          </a:lstStyle>
          <a:p>
            <a:r>
              <a:t>Slide Subtitle</a:t>
            </a:r>
          </a:p>
        </p:txBody>
      </p:sp>
      <p:sp>
        <p:nvSpPr>
          <p:cNvPr id="44" name="Slide Title"/>
          <p:cNvSpPr txBox="1">
            <a:spLocks noGrp="1"/>
          </p:cNvSpPr>
          <p:nvPr>
            <p:ph type="title" hasCustomPrompt="1"/>
          </p:nvPr>
        </p:nvSpPr>
        <p:spPr>
          <a:prstGeom prst="rect">
            <a:avLst/>
          </a:prstGeom>
        </p:spPr>
        <p:txBody>
          <a:bodyPr/>
          <a:lstStyle/>
          <a:p>
            <a:r>
              <a:t>Slide Title</a:t>
            </a: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5097678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ontent">
    <p:spTree>
      <p:nvGrpSpPr>
        <p:cNvPr id="1" name=""/>
        <p:cNvGrpSpPr/>
        <p:nvPr/>
      </p:nvGrpSpPr>
      <p:grpSpPr>
        <a:xfrm>
          <a:off x="0" y="0"/>
          <a:ext cx="0" cy="0"/>
          <a:chOff x="0" y="0"/>
          <a:chExt cx="0" cy="0"/>
        </a:xfrm>
      </p:grpSpPr>
      <p:sp>
        <p:nvSpPr>
          <p:cNvPr id="149" name="Rectangle"/>
          <p:cNvSpPr/>
          <p:nvPr/>
        </p:nvSpPr>
        <p:spPr>
          <a:xfrm>
            <a:off x="-773" y="-17829"/>
            <a:ext cx="9145088" cy="1109855"/>
          </a:xfrm>
          <a:prstGeom prst="rect">
            <a:avLst/>
          </a:prstGeom>
          <a:solidFill>
            <a:srgbClr val="712D3D"/>
          </a:solidFill>
          <a:ln w="12700">
            <a:miter lim="400000"/>
          </a:ln>
          <a:effectLst>
            <a:outerShdw blurRad="63500" dist="25400" dir="5400000" rotWithShape="0">
              <a:srgbClr val="929292">
                <a:alpha val="50000"/>
              </a:srgbClr>
            </a:outerShdw>
          </a:effectLst>
        </p:spPr>
        <p:txBody>
          <a:bodyPr lIns="35719" tIns="35719" rIns="35719" bIns="35719" anchor="ctr"/>
          <a:lstStyle/>
          <a:p>
            <a:pPr defTabSz="410751">
              <a:defRPr sz="2200">
                <a:solidFill>
                  <a:srgbClr val="FFFFFF"/>
                </a:solidFill>
                <a:latin typeface="Helvetica Neue Medium"/>
                <a:ea typeface="Helvetica Neue Medium"/>
                <a:cs typeface="Helvetica Neue Medium"/>
                <a:sym typeface="Helvetica Neue Medium"/>
              </a:defRPr>
            </a:pPr>
            <a:endParaRPr sz="1547"/>
          </a:p>
        </p:txBody>
      </p:sp>
      <p:sp>
        <p:nvSpPr>
          <p:cNvPr id="150" name="Circle"/>
          <p:cNvSpPr/>
          <p:nvPr/>
        </p:nvSpPr>
        <p:spPr>
          <a:xfrm>
            <a:off x="8749505" y="6454853"/>
            <a:ext cx="328776" cy="328777"/>
          </a:xfrm>
          <a:prstGeom prst="ellipse">
            <a:avLst/>
          </a:prstGeom>
          <a:solidFill>
            <a:srgbClr val="D6D5D5"/>
          </a:solidFill>
          <a:ln w="12700">
            <a:miter lim="400000"/>
          </a:ln>
        </p:spPr>
        <p:txBody>
          <a:bodyPr lIns="35719" tIns="35719" rIns="35719" bIns="35719" anchor="ctr"/>
          <a:lstStyle/>
          <a:p>
            <a:pPr defTabSz="410751">
              <a:defRPr sz="2200">
                <a:solidFill>
                  <a:srgbClr val="FFFFFF"/>
                </a:solidFill>
                <a:latin typeface="Helvetica Neue Medium"/>
                <a:ea typeface="Helvetica Neue Medium"/>
                <a:cs typeface="Helvetica Neue Medium"/>
                <a:sym typeface="Helvetica Neue Medium"/>
              </a:defRPr>
            </a:pPr>
            <a:endParaRPr sz="1547"/>
          </a:p>
        </p:txBody>
      </p:sp>
      <p:sp>
        <p:nvSpPr>
          <p:cNvPr id="151" name="Title Text"/>
          <p:cNvSpPr txBox="1">
            <a:spLocks noGrp="1"/>
          </p:cNvSpPr>
          <p:nvPr>
            <p:ph type="title"/>
          </p:nvPr>
        </p:nvSpPr>
        <p:spPr>
          <a:xfrm>
            <a:off x="4601" y="-17829"/>
            <a:ext cx="9134799" cy="1109855"/>
          </a:xfrm>
          <a:prstGeom prst="rect">
            <a:avLst/>
          </a:prstGeom>
          <a:effectLst>
            <a:outerShdw blurRad="63500" dist="25400" dir="5400000" rotWithShape="0">
              <a:srgbClr val="000000">
                <a:alpha val="50000"/>
              </a:srgbClr>
            </a:outerShdw>
          </a:effectLst>
        </p:spPr>
        <p:txBody>
          <a:bodyPr anchor="ctr"/>
          <a:lstStyle>
            <a:lvl1pPr algn="ctr" defTabSz="410751">
              <a:lnSpc>
                <a:spcPct val="100000"/>
              </a:lnSpc>
              <a:defRPr sz="3375" b="0" spc="0">
                <a:solidFill>
                  <a:srgbClr val="FFFFFF"/>
                </a:solidFill>
                <a:latin typeface="凸版文久見出しゴシック エクストラボールド"/>
                <a:ea typeface="凸版文久見出しゴシック エクストラボールド"/>
                <a:cs typeface="凸版文久見出しゴシック エクストラボールド"/>
                <a:sym typeface="凸版文久見出しゴシック エクストラボールド"/>
              </a:defRPr>
            </a:lvl1pPr>
          </a:lstStyle>
          <a:p>
            <a:r>
              <a:t>Title Text</a:t>
            </a:r>
          </a:p>
        </p:txBody>
      </p:sp>
      <p:sp>
        <p:nvSpPr>
          <p:cNvPr id="152" name="Body Level One…"/>
          <p:cNvSpPr txBox="1">
            <a:spLocks noGrp="1"/>
          </p:cNvSpPr>
          <p:nvPr>
            <p:ph type="body" idx="1"/>
          </p:nvPr>
        </p:nvSpPr>
        <p:spPr>
          <a:xfrm>
            <a:off x="263703" y="1383604"/>
            <a:ext cx="8616594" cy="4668235"/>
          </a:xfrm>
          <a:prstGeom prst="rect">
            <a:avLst/>
          </a:prstGeom>
        </p:spPr>
        <p:txBody>
          <a:bodyPr anchor="ctr"/>
          <a:lstStyle>
            <a:lvl1pPr marL="312528" indent="-312528" defTabSz="410751">
              <a:lnSpc>
                <a:spcPct val="100000"/>
              </a:lnSpc>
              <a:spcBef>
                <a:spcPts val="1617"/>
              </a:spcBef>
              <a:buSzPct val="100000"/>
              <a:buChar char="๏"/>
              <a:defRPr sz="2250">
                <a:latin typeface="Times New Roman"/>
                <a:ea typeface="Times New Roman"/>
                <a:cs typeface="Times New Roman"/>
                <a:sym typeface="Times New Roman"/>
              </a:defRPr>
            </a:lvl1pPr>
            <a:lvl2pPr marL="515671" indent="-203143" defTabSz="410751">
              <a:lnSpc>
                <a:spcPct val="100000"/>
              </a:lnSpc>
              <a:spcBef>
                <a:spcPts val="1617"/>
              </a:spcBef>
              <a:buSzPct val="150000"/>
              <a:buChar char="-"/>
              <a:defRPr sz="1969">
                <a:latin typeface="Times New Roman"/>
                <a:ea typeface="Times New Roman"/>
                <a:cs typeface="Times New Roman"/>
                <a:sym typeface="Times New Roman"/>
              </a:defRPr>
            </a:lvl2pPr>
            <a:lvl3pPr marL="937584" indent="-312528" defTabSz="410751">
              <a:lnSpc>
                <a:spcPct val="100000"/>
              </a:lnSpc>
              <a:spcBef>
                <a:spcPts val="1617"/>
              </a:spcBef>
              <a:buSzPct val="145000"/>
              <a:defRPr sz="1969">
                <a:latin typeface="Times New Roman"/>
                <a:ea typeface="Times New Roman"/>
                <a:cs typeface="Times New Roman"/>
                <a:sym typeface="Times New Roman"/>
              </a:defRPr>
            </a:lvl3pPr>
            <a:lvl4pPr marL="1250112" indent="-312528" defTabSz="410751">
              <a:lnSpc>
                <a:spcPct val="100000"/>
              </a:lnSpc>
              <a:spcBef>
                <a:spcPts val="1617"/>
              </a:spcBef>
              <a:buSzPct val="145000"/>
              <a:defRPr sz="1969">
                <a:latin typeface="Times New Roman"/>
                <a:ea typeface="Times New Roman"/>
                <a:cs typeface="Times New Roman"/>
                <a:sym typeface="Times New Roman"/>
              </a:defRPr>
            </a:lvl4pPr>
            <a:lvl5pPr marL="1562640" indent="-312528" defTabSz="410751">
              <a:lnSpc>
                <a:spcPct val="100000"/>
              </a:lnSpc>
              <a:spcBef>
                <a:spcPts val="1617"/>
              </a:spcBef>
              <a:buSzPct val="145000"/>
              <a:defRPr sz="1969">
                <a:latin typeface="Times New Roman"/>
                <a:ea typeface="Times New Roman"/>
                <a:cs typeface="Times New Roman"/>
                <a:sym typeface="Times New Roman"/>
              </a:defRPr>
            </a:lvl5pPr>
          </a:lstStyle>
          <a:p>
            <a:r>
              <a:t>Body Level One</a:t>
            </a:r>
          </a:p>
          <a:p>
            <a:pPr lvl="1"/>
            <a:r>
              <a:t>Body Level Two</a:t>
            </a:r>
          </a:p>
          <a:p>
            <a:pPr lvl="2"/>
            <a:r>
              <a:t>Body Level Three</a:t>
            </a:r>
          </a:p>
          <a:p>
            <a:pPr lvl="3"/>
            <a:r>
              <a:t>Body Level Four</a:t>
            </a:r>
          </a:p>
          <a:p>
            <a:pPr lvl="4"/>
            <a:r>
              <a:t>Body Level Five</a:t>
            </a:r>
          </a:p>
        </p:txBody>
      </p:sp>
      <p:sp>
        <p:nvSpPr>
          <p:cNvPr id="153" name="Slide Number"/>
          <p:cNvSpPr txBox="1">
            <a:spLocks noGrp="1"/>
          </p:cNvSpPr>
          <p:nvPr>
            <p:ph type="sldNum" sz="quarter" idx="2"/>
          </p:nvPr>
        </p:nvSpPr>
        <p:spPr>
          <a:xfrm>
            <a:off x="8794271" y="6505227"/>
            <a:ext cx="239245" cy="228028"/>
          </a:xfrm>
          <a:prstGeom prst="rect">
            <a:avLst/>
          </a:prstGeom>
        </p:spPr>
        <p:txBody>
          <a:bodyPr anchor="t"/>
          <a:lstStyle>
            <a:lvl1pPr>
              <a:defRPr sz="1125">
                <a:solidFill>
                  <a:srgbClr val="929292"/>
                </a:solidFill>
                <a:latin typeface="Helvetica Neue Light"/>
                <a:ea typeface="Helvetica Neue Light"/>
                <a:cs typeface="Helvetica Neue Light"/>
                <a:sym typeface="Helvetica Neue Light"/>
              </a:defRPr>
            </a:lvl1pPr>
          </a:lstStyle>
          <a:p>
            <a:fld id="{86CB4B4D-7CA3-9044-876B-883B54F8677D}" type="slidenum">
              <a:t>‹#›</a:t>
            </a:fld>
            <a:endParaRPr/>
          </a:p>
        </p:txBody>
      </p:sp>
      <p:pic>
        <p:nvPicPr>
          <p:cNvPr id="154" name="msstate_horizontal_maroon_wwhitebanner_spot.pdf" descr="msstate_horizontal_maroon_wwhitebanner_spot.pdf"/>
          <p:cNvPicPr>
            <a:picLocks noChangeAspect="1"/>
          </p:cNvPicPr>
          <p:nvPr/>
        </p:nvPicPr>
        <p:blipFill>
          <a:blip r:embed="rId2"/>
          <a:stretch>
            <a:fillRect/>
          </a:stretch>
        </p:blipFill>
        <p:spPr>
          <a:xfrm>
            <a:off x="104589" y="6343418"/>
            <a:ext cx="2880469" cy="491313"/>
          </a:xfrm>
          <a:prstGeom prst="rect">
            <a:avLst/>
          </a:prstGeom>
          <a:ln w="12700">
            <a:miter lim="400000"/>
          </a:ln>
        </p:spPr>
      </p:pic>
      <p:sp>
        <p:nvSpPr>
          <p:cNvPr id="155" name="Line"/>
          <p:cNvSpPr/>
          <p:nvPr/>
        </p:nvSpPr>
        <p:spPr>
          <a:xfrm>
            <a:off x="80" y="6306856"/>
            <a:ext cx="9143840" cy="1"/>
          </a:xfrm>
          <a:prstGeom prst="line">
            <a:avLst/>
          </a:prstGeom>
          <a:ln w="25400">
            <a:solidFill>
              <a:srgbClr val="712D3D"/>
            </a:solidFill>
            <a:miter lim="400000"/>
          </a:ln>
        </p:spPr>
        <p:txBody>
          <a:bodyPr lIns="35719" tIns="35719" rIns="35719" bIns="35719" anchor="ctr"/>
          <a:lstStyle/>
          <a:p>
            <a:endParaRPr sz="1266"/>
          </a:p>
        </p:txBody>
      </p:sp>
    </p:spTree>
    <p:extLst>
      <p:ext uri="{BB962C8B-B14F-4D97-AF65-F5344CB8AC3E}">
        <p14:creationId xmlns:p14="http://schemas.microsoft.com/office/powerpoint/2010/main" val="88651741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9EA4A-148D-E693-0948-88ADF4B2AA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AD2D93-F064-9DAD-CAF6-EB358B9ADA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7BCF89-7FDE-0F12-D032-3E34FD00C540}"/>
              </a:ext>
            </a:extLst>
          </p:cNvPr>
          <p:cNvSpPr>
            <a:spLocks noGrp="1"/>
          </p:cNvSpPr>
          <p:nvPr>
            <p:ph type="dt" sz="half" idx="10"/>
          </p:nvPr>
        </p:nvSpPr>
        <p:spPr/>
        <p:txBody>
          <a:bodyPr/>
          <a:lstStyle/>
          <a:p>
            <a:fld id="{5BCAD085-E8A6-8845-BD4E-CB4CCA059FC4}" type="datetimeFigureOut">
              <a:rPr lang="en-US" smtClean="0"/>
              <a:t>4/23/24</a:t>
            </a:fld>
            <a:endParaRPr lang="en-US"/>
          </a:p>
        </p:txBody>
      </p:sp>
      <p:sp>
        <p:nvSpPr>
          <p:cNvPr id="5" name="Footer Placeholder 4">
            <a:extLst>
              <a:ext uri="{FF2B5EF4-FFF2-40B4-BE49-F238E27FC236}">
                <a16:creationId xmlns:a16="http://schemas.microsoft.com/office/drawing/2014/main" id="{38B90F3F-A2FE-C7BE-7417-3D91FD4FD6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AA81EB-2ABB-B89B-25C6-AA77E1E330F7}"/>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729227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241F3-03B4-467F-A480-EB3D4C7101DF}"/>
              </a:ext>
            </a:extLst>
          </p:cNvPr>
          <p:cNvSpPr>
            <a:spLocks noGrp="1"/>
          </p:cNvSpPr>
          <p:nvPr>
            <p:ph type="title"/>
          </p:nvPr>
        </p:nvSpPr>
        <p:spPr>
          <a:xfrm>
            <a:off x="623887" y="1709738"/>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4F512B6D-2B6A-E705-D2DA-065C41A25CD1}"/>
              </a:ext>
            </a:extLst>
          </p:cNvPr>
          <p:cNvSpPr>
            <a:spLocks noGrp="1"/>
          </p:cNvSpPr>
          <p:nvPr>
            <p:ph type="body" idx="1"/>
          </p:nvPr>
        </p:nvSpPr>
        <p:spPr>
          <a:xfrm>
            <a:off x="623887"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CA4F5D-66A6-E801-A929-F542B1FD1D48}"/>
              </a:ext>
            </a:extLst>
          </p:cNvPr>
          <p:cNvSpPr>
            <a:spLocks noGrp="1"/>
          </p:cNvSpPr>
          <p:nvPr>
            <p:ph type="dt" sz="half" idx="10"/>
          </p:nvPr>
        </p:nvSpPr>
        <p:spPr/>
        <p:txBody>
          <a:bodyPr/>
          <a:lstStyle/>
          <a:p>
            <a:fld id="{5BCAD085-E8A6-8845-BD4E-CB4CCA059FC4}" type="datetimeFigureOut">
              <a:rPr lang="en-US" smtClean="0"/>
              <a:t>4/23/24</a:t>
            </a:fld>
            <a:endParaRPr lang="en-US"/>
          </a:p>
        </p:txBody>
      </p:sp>
      <p:sp>
        <p:nvSpPr>
          <p:cNvPr id="5" name="Footer Placeholder 4">
            <a:extLst>
              <a:ext uri="{FF2B5EF4-FFF2-40B4-BE49-F238E27FC236}">
                <a16:creationId xmlns:a16="http://schemas.microsoft.com/office/drawing/2014/main" id="{AF838316-9951-53D8-CFAE-8D7E1104A9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D7AC4C-B94E-FBBF-3D87-8740289468A8}"/>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175466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6CC34-44BE-9B46-97B9-D8B0D61709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DBE4AD-A110-790C-E199-693DE6C386D8}"/>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621F689-B35A-59AD-E3FF-5C2BE28855F0}"/>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EAC38B-E886-C6E3-EC36-B881E3FFCFD9}"/>
              </a:ext>
            </a:extLst>
          </p:cNvPr>
          <p:cNvSpPr>
            <a:spLocks noGrp="1"/>
          </p:cNvSpPr>
          <p:nvPr>
            <p:ph type="dt" sz="half" idx="10"/>
          </p:nvPr>
        </p:nvSpPr>
        <p:spPr/>
        <p:txBody>
          <a:bodyPr/>
          <a:lstStyle/>
          <a:p>
            <a:fld id="{5BCAD085-E8A6-8845-BD4E-CB4CCA059FC4}" type="datetimeFigureOut">
              <a:rPr lang="en-US" smtClean="0"/>
              <a:t>4/23/24</a:t>
            </a:fld>
            <a:endParaRPr lang="en-US"/>
          </a:p>
        </p:txBody>
      </p:sp>
      <p:sp>
        <p:nvSpPr>
          <p:cNvPr id="6" name="Footer Placeholder 5">
            <a:extLst>
              <a:ext uri="{FF2B5EF4-FFF2-40B4-BE49-F238E27FC236}">
                <a16:creationId xmlns:a16="http://schemas.microsoft.com/office/drawing/2014/main" id="{5D613648-CA63-F204-A7B6-6AB05D9490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8587AE-1327-3382-D205-3010654BBF8F}"/>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3952150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0B536-FD2B-4917-FAE1-825694E47BEF}"/>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B804CCF-7DAF-DE97-2973-F2ABE86D0354}"/>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6F2E6E0C-3510-9CB5-D28B-FC73DB020388}"/>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652F1D-10CA-298D-7D96-40BD52C36218}"/>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6E30587E-D78F-9E07-3B8A-3D9B9D70E1DA}"/>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2D5B66-3B0A-73D6-625E-10894F30A7C5}"/>
              </a:ext>
            </a:extLst>
          </p:cNvPr>
          <p:cNvSpPr>
            <a:spLocks noGrp="1"/>
          </p:cNvSpPr>
          <p:nvPr>
            <p:ph type="dt" sz="half" idx="10"/>
          </p:nvPr>
        </p:nvSpPr>
        <p:spPr/>
        <p:txBody>
          <a:bodyPr/>
          <a:lstStyle/>
          <a:p>
            <a:fld id="{5BCAD085-E8A6-8845-BD4E-CB4CCA059FC4}" type="datetimeFigureOut">
              <a:rPr lang="en-US" smtClean="0"/>
              <a:t>4/23/24</a:t>
            </a:fld>
            <a:endParaRPr lang="en-US"/>
          </a:p>
        </p:txBody>
      </p:sp>
      <p:sp>
        <p:nvSpPr>
          <p:cNvPr id="8" name="Footer Placeholder 7">
            <a:extLst>
              <a:ext uri="{FF2B5EF4-FFF2-40B4-BE49-F238E27FC236}">
                <a16:creationId xmlns:a16="http://schemas.microsoft.com/office/drawing/2014/main" id="{91D42BA9-9DAB-017E-0B8D-133E546FD0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782BF28-D677-044E-2FD8-87D7780D8FD2}"/>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5168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E4D2C-24D9-C98C-2619-127AE74A36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A93FDC-EDD9-FDC8-8898-C2A287192932}"/>
              </a:ext>
            </a:extLst>
          </p:cNvPr>
          <p:cNvSpPr>
            <a:spLocks noGrp="1"/>
          </p:cNvSpPr>
          <p:nvPr>
            <p:ph type="dt" sz="half" idx="10"/>
          </p:nvPr>
        </p:nvSpPr>
        <p:spPr/>
        <p:txBody>
          <a:bodyPr/>
          <a:lstStyle/>
          <a:p>
            <a:fld id="{5BCAD085-E8A6-8845-BD4E-CB4CCA059FC4}" type="datetimeFigureOut">
              <a:rPr lang="en-US" smtClean="0"/>
              <a:t>4/23/24</a:t>
            </a:fld>
            <a:endParaRPr lang="en-US"/>
          </a:p>
        </p:txBody>
      </p:sp>
      <p:sp>
        <p:nvSpPr>
          <p:cNvPr id="4" name="Footer Placeholder 3">
            <a:extLst>
              <a:ext uri="{FF2B5EF4-FFF2-40B4-BE49-F238E27FC236}">
                <a16:creationId xmlns:a16="http://schemas.microsoft.com/office/drawing/2014/main" id="{241DD7C0-978D-ECD9-CB94-98B3646AB61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D044FE-F2D0-D5BA-1378-8F94F698AFB7}"/>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79873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519FDC-AF42-4A8F-3915-815AE6788823}"/>
              </a:ext>
            </a:extLst>
          </p:cNvPr>
          <p:cNvSpPr>
            <a:spLocks noGrp="1"/>
          </p:cNvSpPr>
          <p:nvPr>
            <p:ph type="dt" sz="half" idx="10"/>
          </p:nvPr>
        </p:nvSpPr>
        <p:spPr/>
        <p:txBody>
          <a:bodyPr/>
          <a:lstStyle/>
          <a:p>
            <a:fld id="{5BCAD085-E8A6-8845-BD4E-CB4CCA059FC4}" type="datetimeFigureOut">
              <a:rPr lang="en-US" smtClean="0"/>
              <a:t>4/23/24</a:t>
            </a:fld>
            <a:endParaRPr lang="en-US"/>
          </a:p>
        </p:txBody>
      </p:sp>
      <p:sp>
        <p:nvSpPr>
          <p:cNvPr id="3" name="Footer Placeholder 2">
            <a:extLst>
              <a:ext uri="{FF2B5EF4-FFF2-40B4-BE49-F238E27FC236}">
                <a16:creationId xmlns:a16="http://schemas.microsoft.com/office/drawing/2014/main" id="{3F298377-CB9A-1528-051C-CDC939ADE3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17ED96-C58A-13F0-0E91-BC68A7E21B94}"/>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31144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B1FAC-0CE4-A90E-35E4-ABF673F7100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CF1CF0FC-FE5B-6014-821A-B184F12F34BF}"/>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BF8C2E-34BC-DA4D-6624-7BAE7F276AB0}"/>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A98F4E4-C291-FCCB-7CFF-4BD782D88E7B}"/>
              </a:ext>
            </a:extLst>
          </p:cNvPr>
          <p:cNvSpPr>
            <a:spLocks noGrp="1"/>
          </p:cNvSpPr>
          <p:nvPr>
            <p:ph type="dt" sz="half" idx="10"/>
          </p:nvPr>
        </p:nvSpPr>
        <p:spPr/>
        <p:txBody>
          <a:bodyPr/>
          <a:lstStyle/>
          <a:p>
            <a:fld id="{5BCAD085-E8A6-8845-BD4E-CB4CCA059FC4}" type="datetimeFigureOut">
              <a:rPr lang="en-US" smtClean="0"/>
              <a:t>4/23/24</a:t>
            </a:fld>
            <a:endParaRPr lang="en-US"/>
          </a:p>
        </p:txBody>
      </p:sp>
      <p:sp>
        <p:nvSpPr>
          <p:cNvPr id="6" name="Footer Placeholder 5">
            <a:extLst>
              <a:ext uri="{FF2B5EF4-FFF2-40B4-BE49-F238E27FC236}">
                <a16:creationId xmlns:a16="http://schemas.microsoft.com/office/drawing/2014/main" id="{8B343BF7-DF9A-5B02-986B-AAB0D5D0D2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F64733-CDCF-2B2F-B8E6-5C94BB38D1F4}"/>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391369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E2913-EAD2-1BFA-DFD5-855890B1373C}"/>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402BA36C-856B-D86E-479A-135888070526}"/>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5033816F-99B6-9B3D-9D01-1361C2C11CF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B259E68-1DA9-4F31-875A-1503A204E0C6}"/>
              </a:ext>
            </a:extLst>
          </p:cNvPr>
          <p:cNvSpPr>
            <a:spLocks noGrp="1"/>
          </p:cNvSpPr>
          <p:nvPr>
            <p:ph type="dt" sz="half" idx="10"/>
          </p:nvPr>
        </p:nvSpPr>
        <p:spPr/>
        <p:txBody>
          <a:bodyPr/>
          <a:lstStyle/>
          <a:p>
            <a:fld id="{5BCAD085-E8A6-8845-BD4E-CB4CCA059FC4}" type="datetimeFigureOut">
              <a:rPr lang="en-US" smtClean="0"/>
              <a:t>4/23/24</a:t>
            </a:fld>
            <a:endParaRPr lang="en-US"/>
          </a:p>
        </p:txBody>
      </p:sp>
      <p:sp>
        <p:nvSpPr>
          <p:cNvPr id="6" name="Footer Placeholder 5">
            <a:extLst>
              <a:ext uri="{FF2B5EF4-FFF2-40B4-BE49-F238E27FC236}">
                <a16:creationId xmlns:a16="http://schemas.microsoft.com/office/drawing/2014/main" id="{1DD58333-4E85-2D98-3E0B-EF10D7D110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4CA8E2-19C1-163B-BC7D-04671A64D6A7}"/>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530388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B79FD5-48BB-1512-35DA-494CBA1119B9}"/>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AD3178-53F0-5E24-6042-C434289F2B5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3EC6C1-A659-8AE1-917D-80FA673D6053}"/>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82000"/>
                  </a:schemeClr>
                </a:solidFill>
              </a:defRPr>
            </a:lvl1pPr>
          </a:lstStyle>
          <a:p>
            <a:fld id="{5BCAD085-E8A6-8845-BD4E-CB4CCA059FC4}" type="datetimeFigureOut">
              <a:rPr lang="en-US" smtClean="0"/>
              <a:t>4/23/24</a:t>
            </a:fld>
            <a:endParaRPr lang="en-US"/>
          </a:p>
        </p:txBody>
      </p:sp>
      <p:sp>
        <p:nvSpPr>
          <p:cNvPr id="5" name="Footer Placeholder 4">
            <a:extLst>
              <a:ext uri="{FF2B5EF4-FFF2-40B4-BE49-F238E27FC236}">
                <a16:creationId xmlns:a16="http://schemas.microsoft.com/office/drawing/2014/main" id="{8476DC12-4702-BE13-C34C-51622FCE3BA3}"/>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27D4555-A0EA-6C15-04B3-FD9E68D03CFA}"/>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80017678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imczq.com/" TargetMode="External"/><Relationship Id="rId2" Type="http://schemas.openxmlformats.org/officeDocument/2006/relationships/hyperlink" Target="mailto:zchen@cse.msstate.edu" TargetMode="Externa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gif"/><Relationship Id="rId7" Type="http://schemas.openxmlformats.org/officeDocument/2006/relationships/image" Target="../media/image6.gif"/><Relationship Id="rId12" Type="http://schemas.openxmlformats.org/officeDocument/2006/relationships/image" Target="../media/image10.gi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gif"/><Relationship Id="rId11" Type="http://schemas.openxmlformats.org/officeDocument/2006/relationships/image" Target="../media/image9.tif"/><Relationship Id="rId5" Type="http://schemas.openxmlformats.org/officeDocument/2006/relationships/image" Target="../media/image4.gif"/><Relationship Id="rId10" Type="http://schemas.openxmlformats.org/officeDocument/2006/relationships/image" Target="../media/image8.gif"/><Relationship Id="rId4" Type="http://schemas.openxmlformats.org/officeDocument/2006/relationships/image" Target="../media/image3.gif"/><Relationship Id="rId9" Type="http://schemas.openxmlformats.org/officeDocument/2006/relationships/hyperlink" Target="https://github.com/MilesCranmer/symbolic_deep_learnin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Zhiqian Chen…"/>
          <p:cNvSpPr txBox="1">
            <a:spLocks noGrp="1"/>
          </p:cNvSpPr>
          <p:nvPr>
            <p:ph type="body" idx="1"/>
          </p:nvPr>
        </p:nvSpPr>
        <p:spPr>
          <a:xfrm>
            <a:off x="491133" y="984357"/>
            <a:ext cx="8161734" cy="4286251"/>
          </a:xfrm>
          <a:prstGeom prst="rect">
            <a:avLst/>
          </a:prstGeom>
        </p:spPr>
        <p:txBody>
          <a:bodyPr>
            <a:normAutofit fontScale="77500" lnSpcReduction="20000"/>
          </a:bodyPr>
          <a:lstStyle/>
          <a:p>
            <a:pPr marL="0" indent="0" algn="ctr" defTabSz="1182552">
              <a:spcBef>
                <a:spcPts val="2180"/>
              </a:spcBef>
              <a:buNone/>
              <a:defRPr sz="3977" b="1">
                <a:solidFill>
                  <a:schemeClr val="accent1">
                    <a:hueOff val="114395"/>
                    <a:lumOff val="-24975"/>
                  </a:schemeClr>
                </a:solidFill>
                <a:latin typeface="Times New Roman"/>
                <a:ea typeface="Times New Roman"/>
                <a:cs typeface="Times New Roman"/>
                <a:sym typeface="Times New Roman"/>
              </a:defRPr>
            </a:pPr>
            <a:r>
              <a:t>   Zhiqian Chen</a:t>
            </a:r>
          </a:p>
          <a:p>
            <a:pPr marL="0" lvl="1" indent="311814" algn="ctr" defTabSz="1182552">
              <a:spcBef>
                <a:spcPts val="2180"/>
              </a:spcBef>
              <a:buNone/>
              <a:defRPr sz="2910" i="1">
                <a:latin typeface="Times New Roman"/>
                <a:ea typeface="Times New Roman"/>
                <a:cs typeface="Times New Roman"/>
                <a:sym typeface="Times New Roman"/>
              </a:defRPr>
            </a:pPr>
            <a:r>
              <a:t>Assistant Professor</a:t>
            </a:r>
          </a:p>
          <a:p>
            <a:pPr marL="0" lvl="1" indent="311814" algn="ctr" defTabSz="1182552">
              <a:spcBef>
                <a:spcPts val="2180"/>
              </a:spcBef>
              <a:buNone/>
              <a:defRPr sz="2910">
                <a:latin typeface="Times New Roman"/>
                <a:ea typeface="Times New Roman"/>
                <a:cs typeface="Times New Roman"/>
                <a:sym typeface="Times New Roman"/>
              </a:defRPr>
            </a:pPr>
            <a:r>
              <a:t>Department of Computer Science and Engineering</a:t>
            </a:r>
          </a:p>
          <a:p>
            <a:pPr marL="0" lvl="1" indent="311814" algn="ctr" defTabSz="1182552">
              <a:spcBef>
                <a:spcPts val="2180"/>
              </a:spcBef>
              <a:buNone/>
              <a:defRPr sz="2910">
                <a:latin typeface="Times New Roman"/>
                <a:ea typeface="Times New Roman"/>
                <a:cs typeface="Times New Roman"/>
                <a:sym typeface="Times New Roman"/>
              </a:defRPr>
            </a:pPr>
            <a:r>
              <a:t>Bagley College of Engineering, Mississippi State University</a:t>
            </a:r>
          </a:p>
          <a:p>
            <a:pPr marL="0" lvl="1" indent="311814" algn="ctr" defTabSz="1182552">
              <a:spcBef>
                <a:spcPts val="2180"/>
              </a:spcBef>
              <a:buNone/>
              <a:defRPr sz="2910">
                <a:latin typeface="Times New Roman"/>
                <a:ea typeface="Times New Roman"/>
                <a:cs typeface="Times New Roman"/>
                <a:sym typeface="Times New Roman"/>
              </a:defRPr>
            </a:pPr>
            <a:endParaRPr/>
          </a:p>
          <a:p>
            <a:pPr marL="0" lvl="1" indent="311814" algn="ctr" defTabSz="1182552">
              <a:spcBef>
                <a:spcPts val="2180"/>
              </a:spcBef>
              <a:buNone/>
              <a:defRPr sz="2910">
                <a:latin typeface="Times New Roman"/>
                <a:ea typeface="Times New Roman"/>
                <a:cs typeface="Times New Roman"/>
                <a:sym typeface="Times New Roman"/>
              </a:defRPr>
            </a:pPr>
            <a:r>
              <a:t>Email: </a:t>
            </a:r>
            <a:r>
              <a:rPr u="sng">
                <a:hlinkClick r:id="rId2"/>
              </a:rPr>
              <a:t>zchen@cse.msstate.edu</a:t>
            </a:r>
          </a:p>
          <a:p>
            <a:pPr marL="0" lvl="1" indent="311814" algn="ctr" defTabSz="1182552">
              <a:spcBef>
                <a:spcPts val="2180"/>
              </a:spcBef>
              <a:buNone/>
              <a:defRPr sz="2910">
                <a:latin typeface="Times New Roman"/>
                <a:ea typeface="Times New Roman"/>
                <a:cs typeface="Times New Roman"/>
                <a:sym typeface="Times New Roman"/>
              </a:defRPr>
            </a:pPr>
            <a:r>
              <a:t>Phone: 662-325-1518</a:t>
            </a:r>
          </a:p>
          <a:p>
            <a:pPr marL="0" lvl="1" indent="311814" algn="ctr" defTabSz="1182552">
              <a:spcBef>
                <a:spcPts val="2180"/>
              </a:spcBef>
              <a:buNone/>
              <a:defRPr sz="2910" b="1">
                <a:latin typeface="Times New Roman"/>
                <a:ea typeface="Times New Roman"/>
                <a:cs typeface="Times New Roman"/>
                <a:sym typeface="Times New Roman"/>
              </a:defRPr>
            </a:pPr>
            <a:r>
              <a:rPr u="sng">
                <a:hlinkClick r:id="rId3"/>
              </a:rPr>
              <a:t>imczq.com</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60EC4-F8D0-18F0-751B-00C4D1D833ED}"/>
              </a:ext>
            </a:extLst>
          </p:cNvPr>
          <p:cNvSpPr>
            <a:spLocks noGrp="1"/>
          </p:cNvSpPr>
          <p:nvPr>
            <p:ph type="title"/>
          </p:nvPr>
        </p:nvSpPr>
        <p:spPr/>
        <p:txBody>
          <a:bodyPr/>
          <a:lstStyle/>
          <a:p>
            <a:r>
              <a:rPr lang="en-US" dirty="0"/>
              <a:t>Q&amp;A</a:t>
            </a:r>
          </a:p>
        </p:txBody>
      </p:sp>
      <p:sp>
        <p:nvSpPr>
          <p:cNvPr id="3" name="Content Placeholder 2">
            <a:extLst>
              <a:ext uri="{FF2B5EF4-FFF2-40B4-BE49-F238E27FC236}">
                <a16:creationId xmlns:a16="http://schemas.microsoft.com/office/drawing/2014/main" id="{6883BA00-0032-4C21-59BC-C2F20925E6F2}"/>
              </a:ext>
            </a:extLst>
          </p:cNvPr>
          <p:cNvSpPr>
            <a:spLocks noGrp="1"/>
          </p:cNvSpPr>
          <p:nvPr>
            <p:ph idx="1"/>
          </p:nvPr>
        </p:nvSpPr>
        <p:spPr/>
        <p:txBody>
          <a:bodyPr/>
          <a:lstStyle/>
          <a:p>
            <a:r>
              <a:rPr lang="en-US" dirty="0"/>
              <a:t>Whom to talk to for cost reimbursement?</a:t>
            </a:r>
          </a:p>
        </p:txBody>
      </p:sp>
    </p:spTree>
    <p:extLst>
      <p:ext uri="{BB962C8B-B14F-4D97-AF65-F5344CB8AC3E}">
        <p14:creationId xmlns:p14="http://schemas.microsoft.com/office/powerpoint/2010/main" val="1672286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 name="network-demo-preview.gif" descr="network-demo-preview.gif"/>
          <p:cNvPicPr>
            <a:picLocks/>
          </p:cNvPicPr>
          <p:nvPr/>
        </p:nvPicPr>
        <p:blipFill>
          <a:blip r:embed="rId3"/>
          <a:stretch>
            <a:fillRect/>
          </a:stretch>
        </p:blipFill>
        <p:spPr>
          <a:xfrm>
            <a:off x="3187219" y="3337736"/>
            <a:ext cx="2398394" cy="1349097"/>
          </a:xfrm>
          <a:prstGeom prst="rect">
            <a:avLst/>
          </a:prstGeom>
          <a:ln w="12700">
            <a:solidFill>
              <a:srgbClr val="D6D5D5"/>
            </a:solidFill>
            <a:miter lim="400000"/>
          </a:ln>
          <a:effectLst>
            <a:outerShdw blurRad="355600" rotWithShape="0">
              <a:srgbClr val="000000">
                <a:alpha val="75000"/>
              </a:srgbClr>
            </a:outerShdw>
          </a:effectLst>
        </p:spPr>
      </p:pic>
      <p:pic>
        <p:nvPicPr>
          <p:cNvPr id="184" name="Brain-rotating-around.gif" descr="Brain-rotating-around.gif"/>
          <p:cNvPicPr>
            <a:picLocks/>
          </p:cNvPicPr>
          <p:nvPr/>
        </p:nvPicPr>
        <p:blipFill>
          <a:blip r:embed="rId4"/>
          <a:stretch>
            <a:fillRect/>
          </a:stretch>
        </p:blipFill>
        <p:spPr>
          <a:xfrm>
            <a:off x="5968121" y="3252066"/>
            <a:ext cx="2023216" cy="1347968"/>
          </a:xfrm>
          <a:prstGeom prst="rect">
            <a:avLst/>
          </a:prstGeom>
          <a:ln w="12700">
            <a:solidFill>
              <a:srgbClr val="D6D5D5"/>
            </a:solidFill>
            <a:miter lim="400000"/>
          </a:ln>
          <a:effectLst>
            <a:outerShdw blurRad="355600" rotWithShape="0">
              <a:srgbClr val="000000">
                <a:alpha val="75000"/>
              </a:srgbClr>
            </a:outerShdw>
          </a:effectLst>
        </p:spPr>
      </p:pic>
      <p:sp>
        <p:nvSpPr>
          <p:cNvPr id="186" name="Graph is Everywhere"/>
          <p:cNvSpPr txBox="1">
            <a:spLocks noGrp="1"/>
          </p:cNvSpPr>
          <p:nvPr>
            <p:ph type="title"/>
          </p:nvPr>
        </p:nvSpPr>
        <p:spPr>
          <a:xfrm>
            <a:off x="1513217" y="14470"/>
            <a:ext cx="6117565" cy="857004"/>
          </a:xfrm>
          <a:prstGeom prst="rect">
            <a:avLst/>
          </a:prstGeom>
        </p:spPr>
        <p:txBody>
          <a:bodyPr>
            <a:normAutofit/>
          </a:bodyPr>
          <a:lstStyle/>
          <a:p>
            <a:r>
              <a:rPr b="1" dirty="0"/>
              <a:t>Graph</a:t>
            </a:r>
            <a:r>
              <a:rPr lang="en-US" b="1" dirty="0"/>
              <a:t> Dynamics</a:t>
            </a:r>
            <a:r>
              <a:rPr b="1" dirty="0"/>
              <a:t> </a:t>
            </a:r>
            <a:r>
              <a:rPr lang="en-US" b="1" dirty="0"/>
              <a:t>are</a:t>
            </a:r>
            <a:r>
              <a:rPr b="1" dirty="0"/>
              <a:t> Everywhere</a:t>
            </a:r>
          </a:p>
        </p:txBody>
      </p:sp>
      <p:sp>
        <p:nvSpPr>
          <p:cNvPr id="185" name="Slide Number"/>
          <p:cNvSpPr txBox="1">
            <a:spLocks noGrp="1"/>
          </p:cNvSpPr>
          <p:nvPr>
            <p:ph type="sldNum" sz="quarter" idx="1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pic>
        <p:nvPicPr>
          <p:cNvPr id="187" name="Sucrose_ball-and-stick.gif" descr="Sucrose_ball-and-stick.gif"/>
          <p:cNvPicPr>
            <a:picLocks/>
          </p:cNvPicPr>
          <p:nvPr/>
        </p:nvPicPr>
        <p:blipFill>
          <a:blip r:embed="rId5"/>
          <a:stretch>
            <a:fillRect/>
          </a:stretch>
        </p:blipFill>
        <p:spPr>
          <a:xfrm>
            <a:off x="1329661" y="4952379"/>
            <a:ext cx="1778861" cy="1164731"/>
          </a:xfrm>
          <a:prstGeom prst="rect">
            <a:avLst/>
          </a:prstGeom>
          <a:ln w="12700">
            <a:solidFill>
              <a:srgbClr val="D6D5D5"/>
            </a:solidFill>
            <a:miter lim="400000"/>
          </a:ln>
          <a:effectLst>
            <a:outerShdw blurRad="355600" rotWithShape="0">
              <a:srgbClr val="000000">
                <a:alpha val="75000"/>
              </a:srgbClr>
            </a:outerShdw>
          </a:effectLst>
        </p:spPr>
      </p:pic>
      <p:pic>
        <p:nvPicPr>
          <p:cNvPr id="188" name="social_network__3_.gif" descr="social_network__3_.gif"/>
          <p:cNvPicPr>
            <a:picLocks/>
          </p:cNvPicPr>
          <p:nvPr/>
        </p:nvPicPr>
        <p:blipFill>
          <a:blip r:embed="rId6"/>
          <a:stretch>
            <a:fillRect/>
          </a:stretch>
        </p:blipFill>
        <p:spPr>
          <a:xfrm>
            <a:off x="845756" y="3251040"/>
            <a:ext cx="1800025" cy="1350020"/>
          </a:xfrm>
          <a:prstGeom prst="rect">
            <a:avLst/>
          </a:prstGeom>
          <a:ln w="12700">
            <a:solidFill>
              <a:srgbClr val="D6D5D5"/>
            </a:solidFill>
            <a:miter lim="400000"/>
          </a:ln>
          <a:effectLst>
            <a:outerShdw blurRad="355600" rotWithShape="0">
              <a:srgbClr val="000000">
                <a:alpha val="75000"/>
              </a:srgbClr>
            </a:outerShdw>
          </a:effectLst>
        </p:spPr>
      </p:pic>
      <p:sp>
        <p:nvSpPr>
          <p:cNvPr id="189" name="Chemical Structure"/>
          <p:cNvSpPr txBox="1"/>
          <p:nvPr/>
        </p:nvSpPr>
        <p:spPr>
          <a:xfrm>
            <a:off x="1328275" y="4944853"/>
            <a:ext cx="1064395" cy="21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584200">
              <a:defRPr sz="1300">
                <a:solidFill>
                  <a:srgbClr val="000000"/>
                </a:solidFill>
                <a:latin typeface="Apple SD 산돌고딕 Neo 볼드체"/>
                <a:ea typeface="Apple SD 산돌고딕 Neo 볼드체"/>
                <a:cs typeface="Apple SD 산돌고딕 Neo 볼드체"/>
                <a:sym typeface="Apple SD 산돌고딕 Neo 볼드체"/>
              </a:defRPr>
            </a:lvl1pPr>
          </a:lstStyle>
          <a:p>
            <a:r>
              <a:rPr sz="914"/>
              <a:t>Chemical Structure</a:t>
            </a:r>
          </a:p>
        </p:txBody>
      </p:sp>
      <p:sp>
        <p:nvSpPr>
          <p:cNvPr id="190" name="Brain"/>
          <p:cNvSpPr txBox="1"/>
          <p:nvPr/>
        </p:nvSpPr>
        <p:spPr>
          <a:xfrm>
            <a:off x="6013850" y="3322593"/>
            <a:ext cx="344646" cy="21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584200">
              <a:defRPr sz="1300">
                <a:solidFill>
                  <a:srgbClr val="000000"/>
                </a:solidFill>
                <a:latin typeface="Apple SD 산돌고딕 Neo 볼드체"/>
                <a:ea typeface="Apple SD 산돌고딕 Neo 볼드체"/>
                <a:cs typeface="Apple SD 산돌고딕 Neo 볼드체"/>
                <a:sym typeface="Apple SD 산돌고딕 Neo 볼드체"/>
              </a:defRPr>
            </a:lvl1pPr>
          </a:lstStyle>
          <a:p>
            <a:r>
              <a:rPr sz="914"/>
              <a:t>Brain</a:t>
            </a:r>
          </a:p>
        </p:txBody>
      </p:sp>
      <p:sp>
        <p:nvSpPr>
          <p:cNvPr id="191" name="Social Networks"/>
          <p:cNvSpPr txBox="1"/>
          <p:nvPr/>
        </p:nvSpPr>
        <p:spPr>
          <a:xfrm>
            <a:off x="868131" y="3277012"/>
            <a:ext cx="908903" cy="21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584200">
              <a:defRPr sz="1300">
                <a:solidFill>
                  <a:srgbClr val="000000"/>
                </a:solidFill>
                <a:latin typeface="Apple SD 산돌고딕 Neo 볼드체"/>
                <a:ea typeface="Apple SD 산돌고딕 Neo 볼드체"/>
                <a:cs typeface="Apple SD 산돌고딕 Neo 볼드체"/>
                <a:sym typeface="Apple SD 산돌고딕 Neo 볼드체"/>
              </a:defRPr>
            </a:lvl1pPr>
          </a:lstStyle>
          <a:p>
            <a:r>
              <a:rPr sz="914"/>
              <a:t>Social Networks</a:t>
            </a:r>
          </a:p>
        </p:txBody>
      </p:sp>
      <p:sp>
        <p:nvSpPr>
          <p:cNvPr id="192" name="Internet"/>
          <p:cNvSpPr txBox="1"/>
          <p:nvPr/>
        </p:nvSpPr>
        <p:spPr>
          <a:xfrm>
            <a:off x="3199804" y="3334020"/>
            <a:ext cx="496932" cy="21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584200">
              <a:defRPr sz="1300">
                <a:solidFill>
                  <a:srgbClr val="D6D5D5"/>
                </a:solidFill>
                <a:latin typeface="Apple SD 산돌고딕 Neo 볼드체"/>
                <a:ea typeface="Apple SD 산돌고딕 Neo 볼드체"/>
                <a:cs typeface="Apple SD 산돌고딕 Neo 볼드체"/>
                <a:sym typeface="Apple SD 산돌고딕 Neo 볼드체"/>
              </a:defRPr>
            </a:lvl1pPr>
          </a:lstStyle>
          <a:p>
            <a:r>
              <a:rPr sz="914"/>
              <a:t>Internet</a:t>
            </a:r>
          </a:p>
        </p:txBody>
      </p:sp>
      <p:pic>
        <p:nvPicPr>
          <p:cNvPr id="193" name="unnamed-chunk-9.gif" descr="unnamed-chunk-9.gif"/>
          <p:cNvPicPr>
            <a:picLocks/>
          </p:cNvPicPr>
          <p:nvPr/>
        </p:nvPicPr>
        <p:blipFill>
          <a:blip r:embed="rId7"/>
          <a:stretch>
            <a:fillRect/>
          </a:stretch>
        </p:blipFill>
        <p:spPr>
          <a:xfrm>
            <a:off x="6637420" y="4768299"/>
            <a:ext cx="1912158" cy="1365828"/>
          </a:xfrm>
          <a:prstGeom prst="rect">
            <a:avLst/>
          </a:prstGeom>
          <a:ln w="12700">
            <a:solidFill>
              <a:srgbClr val="D6D5D5"/>
            </a:solidFill>
            <a:miter lim="400000"/>
          </a:ln>
          <a:effectLst>
            <a:outerShdw blurRad="355600" rotWithShape="0">
              <a:srgbClr val="000000">
                <a:alpha val="75000"/>
              </a:srgbClr>
            </a:outerShdw>
          </a:effectLst>
        </p:spPr>
      </p:pic>
      <p:pic>
        <p:nvPicPr>
          <p:cNvPr id="194" name="pek_main_1280p.jpg" descr="pek_main_1280p.jpg"/>
          <p:cNvPicPr>
            <a:picLocks noChangeAspect="1"/>
          </p:cNvPicPr>
          <p:nvPr/>
        </p:nvPicPr>
        <p:blipFill>
          <a:blip r:embed="rId8"/>
          <a:srcRect t="19420" b="19420"/>
          <a:stretch>
            <a:fillRect/>
          </a:stretch>
        </p:blipFill>
        <p:spPr>
          <a:xfrm>
            <a:off x="1736497" y="1218022"/>
            <a:ext cx="5518884" cy="1895968"/>
          </a:xfrm>
          <a:prstGeom prst="rect">
            <a:avLst/>
          </a:prstGeom>
          <a:ln w="12700">
            <a:solidFill>
              <a:srgbClr val="D6D5D5"/>
            </a:solidFill>
            <a:miter lim="400000"/>
          </a:ln>
          <a:effectLst>
            <a:outerShdw blurRad="355600" rotWithShape="0">
              <a:srgbClr val="000000">
                <a:alpha val="75000"/>
              </a:srgbClr>
            </a:outerShdw>
          </a:effectLst>
        </p:spPr>
      </p:pic>
      <p:sp>
        <p:nvSpPr>
          <p:cNvPr id="195" name="Epidemic"/>
          <p:cNvSpPr/>
          <p:nvPr/>
        </p:nvSpPr>
        <p:spPr>
          <a:xfrm>
            <a:off x="1734300" y="2786378"/>
            <a:ext cx="1054829" cy="322080"/>
          </a:xfrm>
          <a:prstGeom prst="rect">
            <a:avLst/>
          </a:prstGeom>
          <a:solidFill>
            <a:srgbClr val="FFFFFF">
              <a:alpha val="73098"/>
            </a:srgbClr>
          </a:solidFill>
          <a:ln>
            <a:solidFill>
              <a:srgbClr val="000000">
                <a:alpha val="73098"/>
              </a:srgb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584200">
              <a:defRPr sz="2000">
                <a:solidFill>
                  <a:srgbClr val="000000"/>
                </a:solidFill>
                <a:latin typeface="Helvetica Neue Medium"/>
                <a:ea typeface="Helvetica Neue Medium"/>
                <a:cs typeface="Helvetica Neue Medium"/>
                <a:sym typeface="Helvetica Neue Medium"/>
              </a:defRPr>
            </a:lvl1pPr>
          </a:lstStyle>
          <a:p>
            <a:r>
              <a:rPr sz="1406"/>
              <a:t>Epidemic</a:t>
            </a:r>
          </a:p>
        </p:txBody>
      </p:sp>
      <p:sp>
        <p:nvSpPr>
          <p:cNvPr id="196" name="Particle System (Physics)"/>
          <p:cNvSpPr txBox="1"/>
          <p:nvPr/>
        </p:nvSpPr>
        <p:spPr>
          <a:xfrm>
            <a:off x="6700510" y="4788400"/>
            <a:ext cx="973370" cy="331950"/>
          </a:xfrm>
          <a:prstGeom prst="rect">
            <a:avLst/>
          </a:prstGeom>
          <a:solidFill>
            <a:srgbClr val="FFFFFF"/>
          </a:soli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defTabSz="584200">
              <a:defRPr sz="1200" u="sng">
                <a:solidFill>
                  <a:srgbClr val="000000"/>
                </a:solidFill>
                <a:latin typeface="Helvetica Neue Medium"/>
                <a:ea typeface="Helvetica Neue Medium"/>
                <a:cs typeface="Helvetica Neue Medium"/>
                <a:sym typeface="Helvetica Neue Medium"/>
                <a:hlinkClick r:id="rId9"/>
              </a:defRPr>
            </a:lvl1pPr>
          </a:lstStyle>
          <a:p>
            <a:pPr>
              <a:defRPr u="none"/>
            </a:pPr>
            <a:r>
              <a:rPr sz="844"/>
              <a:t>Particle System (Physics)</a:t>
            </a:r>
          </a:p>
        </p:txBody>
      </p:sp>
      <p:pic>
        <p:nvPicPr>
          <p:cNvPr id="197" name="IoT-Security.gif" descr="IoT-Security.gif"/>
          <p:cNvPicPr>
            <a:picLocks/>
          </p:cNvPicPr>
          <p:nvPr/>
        </p:nvPicPr>
        <p:blipFill>
          <a:blip r:embed="rId10"/>
          <a:stretch>
            <a:fillRect/>
          </a:stretch>
        </p:blipFill>
        <p:spPr>
          <a:xfrm>
            <a:off x="3783133" y="5002550"/>
            <a:ext cx="2640273" cy="993403"/>
          </a:xfrm>
          <a:prstGeom prst="rect">
            <a:avLst/>
          </a:prstGeom>
          <a:ln w="25400">
            <a:solidFill>
              <a:srgbClr val="D6D5D5"/>
            </a:solidFill>
            <a:miter lim="400000"/>
          </a:ln>
          <a:effectLst>
            <a:outerShdw blurRad="355600" rotWithShape="0">
              <a:srgbClr val="000000">
                <a:alpha val="75000"/>
              </a:srgbClr>
            </a:outerShdw>
          </a:effectLst>
        </p:spPr>
      </p:pic>
      <p:sp>
        <p:nvSpPr>
          <p:cNvPr id="198" name="Internet of Things"/>
          <p:cNvSpPr txBox="1"/>
          <p:nvPr/>
        </p:nvSpPr>
        <p:spPr>
          <a:xfrm>
            <a:off x="3778668" y="4991155"/>
            <a:ext cx="1084713" cy="202043"/>
          </a:xfrm>
          <a:prstGeom prst="rect">
            <a:avLst/>
          </a:prstGeom>
          <a:solidFill>
            <a:srgbClr val="FFFFFF">
              <a:alpha val="96551"/>
            </a:srgbClr>
          </a:solidFill>
          <a:ln>
            <a:solidFill>
              <a:srgbClr val="000000">
                <a:alpha val="96551"/>
              </a:srgb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defTabSz="584200">
              <a:defRPr sz="1200">
                <a:solidFill>
                  <a:srgbClr val="000000"/>
                </a:solidFill>
                <a:latin typeface="Helvetica Neue Medium"/>
                <a:ea typeface="Helvetica Neue Medium"/>
                <a:cs typeface="Helvetica Neue Medium"/>
                <a:sym typeface="Helvetica Neue Medium"/>
              </a:defRPr>
            </a:lvl1pPr>
          </a:lstStyle>
          <a:p>
            <a:r>
              <a:rPr sz="844"/>
              <a:t>Internet of Things</a:t>
            </a:r>
          </a:p>
        </p:txBody>
      </p:sp>
      <p:sp>
        <p:nvSpPr>
          <p:cNvPr id="199" name="Rectangle"/>
          <p:cNvSpPr/>
          <p:nvPr/>
        </p:nvSpPr>
        <p:spPr>
          <a:xfrm>
            <a:off x="5620072" y="5833624"/>
            <a:ext cx="780026" cy="145493"/>
          </a:xfrm>
          <a:prstGeom prst="rect">
            <a:avLst/>
          </a:prstGeom>
          <a:solidFill>
            <a:srgbClr val="4D5161"/>
          </a:solidFill>
          <a:ln w="12700">
            <a:miter lim="400000"/>
          </a:ln>
        </p:spPr>
        <p:txBody>
          <a:bodyPr lIns="35719" tIns="35719" rIns="35719" bIns="35719" anchor="ctr"/>
          <a:lstStyle/>
          <a:p>
            <a:pPr defTabSz="410751">
              <a:defRPr sz="2200">
                <a:solidFill>
                  <a:srgbClr val="FFFFFF"/>
                </a:solidFill>
                <a:latin typeface="Helvetica Neue Medium"/>
                <a:ea typeface="Helvetica Neue Medium"/>
                <a:cs typeface="Helvetica Neue Medium"/>
                <a:sym typeface="Helvetica Neue Medium"/>
              </a:defRPr>
            </a:pPr>
            <a:endParaRPr sz="1547"/>
          </a:p>
        </p:txBody>
      </p:sp>
      <p:pic>
        <p:nvPicPr>
          <p:cNvPr id="200" name="Image" descr="Image"/>
          <p:cNvPicPr>
            <a:picLocks noChangeAspect="1"/>
          </p:cNvPicPr>
          <p:nvPr/>
        </p:nvPicPr>
        <p:blipFill>
          <a:blip r:embed="rId11"/>
          <a:stretch>
            <a:fillRect/>
          </a:stretch>
        </p:blipFill>
        <p:spPr>
          <a:xfrm>
            <a:off x="256658" y="3589445"/>
            <a:ext cx="780026" cy="1200040"/>
          </a:xfrm>
          <a:prstGeom prst="rect">
            <a:avLst/>
          </a:prstGeom>
          <a:ln w="12700">
            <a:miter lim="400000"/>
          </a:ln>
        </p:spPr>
      </p:pic>
      <p:pic>
        <p:nvPicPr>
          <p:cNvPr id="201" name="unnamed.gif" descr="unnamed.gif"/>
          <p:cNvPicPr>
            <a:picLocks/>
          </p:cNvPicPr>
          <p:nvPr/>
        </p:nvPicPr>
        <p:blipFill>
          <a:blip r:embed="rId12"/>
          <a:stretch>
            <a:fillRect/>
          </a:stretch>
        </p:blipFill>
        <p:spPr>
          <a:xfrm>
            <a:off x="249474" y="5253780"/>
            <a:ext cx="1335291" cy="751102"/>
          </a:xfrm>
          <a:prstGeom prst="rect">
            <a:avLst/>
          </a:prstGeom>
          <a:ln w="12700">
            <a:solidFill>
              <a:srgbClr val="D6D5D5"/>
            </a:solidFill>
            <a:miter lim="400000"/>
          </a:ln>
        </p:spPr>
      </p:pic>
    </p:spTree>
  </p:cSld>
  <p:clrMapOvr>
    <a:masterClrMapping/>
  </p:clrMapOvr>
  <p:transition spd="med" advClick="0" advTm="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Introduction to the GAI Working Group</a:t>
            </a:r>
            <a:endParaRPr lang="en-US" dirty="0"/>
          </a:p>
        </p:txBody>
      </p:sp>
      <p:sp>
        <p:nvSpPr>
          <p:cNvPr id="3" name="Content Placeholder 2"/>
          <p:cNvSpPr>
            <a:spLocks noGrp="1"/>
          </p:cNvSpPr>
          <p:nvPr>
            <p:ph idx="1"/>
          </p:nvPr>
        </p:nvSpPr>
        <p:spPr>
          <a:xfrm>
            <a:off x="628649" y="1825624"/>
            <a:ext cx="8273125" cy="4667249"/>
          </a:xfrm>
        </p:spPr>
        <p:txBody>
          <a:bodyPr>
            <a:normAutofit/>
          </a:bodyPr>
          <a:lstStyle/>
          <a:p>
            <a:r>
              <a:rPr lang="en-US" sz="2400" dirty="0"/>
              <a:t>The </a:t>
            </a:r>
            <a:r>
              <a:rPr lang="en-US" sz="2400" b="1" dirty="0"/>
              <a:t>Graph AI </a:t>
            </a:r>
            <a:r>
              <a:rPr lang="en-US" sz="2400" dirty="0"/>
              <a:t>Working Group is dedicated to advancing graph machine learning</a:t>
            </a:r>
          </a:p>
          <a:p>
            <a:pPr lvl="1"/>
            <a:r>
              <a:rPr lang="en-US" sz="2100" dirty="0"/>
              <a:t>Focusing on the </a:t>
            </a:r>
            <a:r>
              <a:rPr lang="en-US" sz="2100" b="1" u="sng" dirty="0"/>
              <a:t>dynamic propagation on graph</a:t>
            </a:r>
            <a:r>
              <a:rPr lang="en-US" sz="2100" b="1" dirty="0"/>
              <a:t> </a:t>
            </a:r>
            <a:r>
              <a:rPr lang="en-US" sz="2100" dirty="0"/>
              <a:t>and their application in various networks.</a:t>
            </a:r>
          </a:p>
          <a:p>
            <a:pPr lvl="1"/>
            <a:r>
              <a:rPr lang="en-US" sz="2100" dirty="0"/>
              <a:t>Analyzing the complexities of multiple </a:t>
            </a:r>
            <a:r>
              <a:rPr lang="en-US" sz="2100" b="1" u="sng" dirty="0"/>
              <a:t>interconnected</a:t>
            </a:r>
            <a:r>
              <a:rPr lang="en-US" sz="2100" dirty="0"/>
              <a:t> networked systems</a:t>
            </a:r>
            <a:endParaRPr lang="en-US" sz="2400" dirty="0"/>
          </a:p>
          <a:p>
            <a:endParaRPr lang="en-US" sz="2400" dirty="0"/>
          </a:p>
          <a:p>
            <a:endParaRPr lang="en-US" sz="2400" dirty="0"/>
          </a:p>
          <a:p>
            <a:pPr lvl="1"/>
            <a:endParaRPr lang="en-US" sz="2000" dirty="0"/>
          </a:p>
          <a:p>
            <a:endParaRPr lang="en-US" sz="2400" dirty="0"/>
          </a:p>
        </p:txBody>
      </p:sp>
      <p:pic>
        <p:nvPicPr>
          <p:cNvPr id="9" name="Picture 8">
            <a:extLst>
              <a:ext uri="{FF2B5EF4-FFF2-40B4-BE49-F238E27FC236}">
                <a16:creationId xmlns:a16="http://schemas.microsoft.com/office/drawing/2014/main" id="{BB5A7A41-5E03-86AE-8FD0-2B8411C38208}"/>
              </a:ext>
            </a:extLst>
          </p:cNvPr>
          <p:cNvPicPr>
            <a:picLocks noChangeAspect="1"/>
          </p:cNvPicPr>
          <p:nvPr/>
        </p:nvPicPr>
        <p:blipFill>
          <a:blip r:embed="rId2"/>
          <a:stretch>
            <a:fillRect/>
          </a:stretch>
        </p:blipFill>
        <p:spPr>
          <a:xfrm>
            <a:off x="4683883" y="5581058"/>
            <a:ext cx="4271418" cy="1046750"/>
          </a:xfrm>
          <a:prstGeom prst="rect">
            <a:avLst/>
          </a:prstGeom>
        </p:spPr>
      </p:pic>
      <p:pic>
        <p:nvPicPr>
          <p:cNvPr id="10" name="Picture 9">
            <a:extLst>
              <a:ext uri="{FF2B5EF4-FFF2-40B4-BE49-F238E27FC236}">
                <a16:creationId xmlns:a16="http://schemas.microsoft.com/office/drawing/2014/main" id="{65638C6A-ACC8-C256-0DF5-A9C074F14571}"/>
              </a:ext>
            </a:extLst>
          </p:cNvPr>
          <p:cNvPicPr>
            <a:picLocks noChangeAspect="1"/>
          </p:cNvPicPr>
          <p:nvPr/>
        </p:nvPicPr>
        <p:blipFill>
          <a:blip r:embed="rId3"/>
          <a:stretch>
            <a:fillRect/>
          </a:stretch>
        </p:blipFill>
        <p:spPr>
          <a:xfrm>
            <a:off x="347368" y="5613562"/>
            <a:ext cx="4188982" cy="1011884"/>
          </a:xfrm>
          <a:prstGeom prst="rect">
            <a:avLst/>
          </a:prstGeom>
        </p:spPr>
      </p:pic>
      <p:pic>
        <p:nvPicPr>
          <p:cNvPr id="11" name="Picture 10">
            <a:extLst>
              <a:ext uri="{FF2B5EF4-FFF2-40B4-BE49-F238E27FC236}">
                <a16:creationId xmlns:a16="http://schemas.microsoft.com/office/drawing/2014/main" id="{636093C0-E230-DEEA-217D-5C8E1DF0F540}"/>
              </a:ext>
            </a:extLst>
          </p:cNvPr>
          <p:cNvPicPr>
            <a:picLocks noChangeAspect="1"/>
          </p:cNvPicPr>
          <p:nvPr/>
        </p:nvPicPr>
        <p:blipFill>
          <a:blip r:embed="rId4"/>
          <a:stretch>
            <a:fillRect/>
          </a:stretch>
        </p:blipFill>
        <p:spPr>
          <a:xfrm>
            <a:off x="311719" y="4507423"/>
            <a:ext cx="4260281" cy="1041402"/>
          </a:xfrm>
          <a:prstGeom prst="rect">
            <a:avLst/>
          </a:prstGeom>
        </p:spPr>
      </p:pic>
      <p:pic>
        <p:nvPicPr>
          <p:cNvPr id="12" name="Picture 11">
            <a:extLst>
              <a:ext uri="{FF2B5EF4-FFF2-40B4-BE49-F238E27FC236}">
                <a16:creationId xmlns:a16="http://schemas.microsoft.com/office/drawing/2014/main" id="{59C4D812-5DF6-EC00-3E1B-518F3E8BFACE}"/>
              </a:ext>
            </a:extLst>
          </p:cNvPr>
          <p:cNvPicPr>
            <a:picLocks noChangeAspect="1"/>
          </p:cNvPicPr>
          <p:nvPr/>
        </p:nvPicPr>
        <p:blipFill>
          <a:blip r:embed="rId5"/>
          <a:stretch>
            <a:fillRect/>
          </a:stretch>
        </p:blipFill>
        <p:spPr>
          <a:xfrm>
            <a:off x="4683883" y="4507423"/>
            <a:ext cx="4271418" cy="1041402"/>
          </a:xfrm>
          <a:prstGeom prst="rect">
            <a:avLst/>
          </a:prstGeom>
        </p:spPr>
      </p:pic>
      <p:sp>
        <p:nvSpPr>
          <p:cNvPr id="14" name="TextBox 13">
            <a:extLst>
              <a:ext uri="{FF2B5EF4-FFF2-40B4-BE49-F238E27FC236}">
                <a16:creationId xmlns:a16="http://schemas.microsoft.com/office/drawing/2014/main" id="{A604A660-6DC2-BA95-B208-48653E1AF453}"/>
              </a:ext>
            </a:extLst>
          </p:cNvPr>
          <p:cNvSpPr txBox="1"/>
          <p:nvPr/>
        </p:nvSpPr>
        <p:spPr>
          <a:xfrm>
            <a:off x="3348763" y="4121975"/>
            <a:ext cx="2184381" cy="369332"/>
          </a:xfrm>
          <a:prstGeom prst="rect">
            <a:avLst/>
          </a:prstGeom>
          <a:noFill/>
        </p:spPr>
        <p:txBody>
          <a:bodyPr wrap="none" rtlCol="0">
            <a:spAutoFit/>
          </a:bodyPr>
          <a:lstStyle/>
          <a:p>
            <a:r>
              <a:rPr lang="en-US" i="1" dirty="0"/>
              <a:t>Some previous work</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Significance of Graph AI in Multi-Layer Networks</a:t>
            </a:r>
          </a:p>
        </p:txBody>
      </p:sp>
      <p:sp>
        <p:nvSpPr>
          <p:cNvPr id="3" name="Content Placeholder 2"/>
          <p:cNvSpPr>
            <a:spLocks noGrp="1"/>
          </p:cNvSpPr>
          <p:nvPr>
            <p:ph idx="1"/>
          </p:nvPr>
        </p:nvSpPr>
        <p:spPr/>
        <p:txBody>
          <a:bodyPr>
            <a:normAutofit/>
          </a:bodyPr>
          <a:lstStyle/>
          <a:p>
            <a:pPr marL="0" indent="0">
              <a:buNone/>
            </a:pPr>
            <a:r>
              <a:rPr dirty="0"/>
              <a:t>Key Challenges:</a:t>
            </a:r>
            <a:r>
              <a:rPr lang="en-US" dirty="0"/>
              <a:t> </a:t>
            </a:r>
            <a:r>
              <a:rPr dirty="0"/>
              <a:t>Multi-layer network complexitie</a:t>
            </a:r>
            <a:r>
              <a:rPr lang="en-US" dirty="0"/>
              <a:t>s</a:t>
            </a:r>
          </a:p>
          <a:p>
            <a:pPr lvl="1"/>
            <a:r>
              <a:rPr lang="en-US" b="1" dirty="0"/>
              <a:t>Issue 1: real world is a network of networks, however, graph/network in different domain mainly working separately. (Application-wise)</a:t>
            </a:r>
          </a:p>
          <a:p>
            <a:pPr lvl="2"/>
            <a:r>
              <a:rPr lang="en-US" dirty="0"/>
              <a:t>Propose: interaction among multiple network across different domains, such as disease network over human network and rumor over social network</a:t>
            </a:r>
          </a:p>
          <a:p>
            <a:pPr lvl="1"/>
            <a:endParaRPr dirty="0"/>
          </a:p>
        </p:txBody>
      </p:sp>
      <p:pic>
        <p:nvPicPr>
          <p:cNvPr id="5" name="Picture 4">
            <a:extLst>
              <a:ext uri="{FF2B5EF4-FFF2-40B4-BE49-F238E27FC236}">
                <a16:creationId xmlns:a16="http://schemas.microsoft.com/office/drawing/2014/main" id="{C394CF34-6D14-0967-35C3-14F4B194A925}"/>
              </a:ext>
            </a:extLst>
          </p:cNvPr>
          <p:cNvPicPr>
            <a:picLocks noChangeAspect="1"/>
          </p:cNvPicPr>
          <p:nvPr/>
        </p:nvPicPr>
        <p:blipFill>
          <a:blip r:embed="rId2"/>
          <a:stretch>
            <a:fillRect/>
          </a:stretch>
        </p:blipFill>
        <p:spPr>
          <a:xfrm>
            <a:off x="2185494" y="3429000"/>
            <a:ext cx="4773012" cy="274776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Significance of Graph AI in Multi-Layer Networks</a:t>
            </a:r>
          </a:p>
        </p:txBody>
      </p:sp>
      <p:sp>
        <p:nvSpPr>
          <p:cNvPr id="3" name="Content Placeholder 2"/>
          <p:cNvSpPr>
            <a:spLocks noGrp="1"/>
          </p:cNvSpPr>
          <p:nvPr>
            <p:ph idx="1"/>
          </p:nvPr>
        </p:nvSpPr>
        <p:spPr/>
        <p:txBody>
          <a:bodyPr>
            <a:normAutofit/>
          </a:bodyPr>
          <a:lstStyle/>
          <a:p>
            <a:r>
              <a:rPr lang="en-US" b="1" dirty="0"/>
              <a:t>Issue 2: the development of graph theories in each domain is independently, ignoring their similarities and transferability (theory-wise)</a:t>
            </a:r>
          </a:p>
          <a:p>
            <a:pPr lvl="1"/>
            <a:r>
              <a:rPr lang="en-US" dirty="0"/>
              <a:t>Propose: unified theoretical framework to cover most of graph research. For instance, the constraints of current flow in electrical networks by voltage and resistance mirrors the dynamics observed in traffic flow, where the gap in volume between adjacent intersections resembles voltage differences, and the limitations on road capacity are analogous to resistance. </a:t>
            </a:r>
          </a:p>
        </p:txBody>
      </p:sp>
      <p:pic>
        <p:nvPicPr>
          <p:cNvPr id="1026" name="Picture 2" descr="INSTRUMENTATION IN A NUTSHELL: Terminologies of an Electrical Network">
            <a:extLst>
              <a:ext uri="{FF2B5EF4-FFF2-40B4-BE49-F238E27FC236}">
                <a16:creationId xmlns:a16="http://schemas.microsoft.com/office/drawing/2014/main" id="{49E71694-8ABD-8DCF-FAD1-BA79C9C0A5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5450" y="4412872"/>
            <a:ext cx="2138588" cy="11762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ransportation-network · GitHub Topics · GitHub">
            <a:extLst>
              <a:ext uri="{FF2B5EF4-FFF2-40B4-BE49-F238E27FC236}">
                <a16:creationId xmlns:a16="http://schemas.microsoft.com/office/drawing/2014/main" id="{D63C42F0-8CA1-2A70-C99F-A0E092A578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3188" y="4723609"/>
            <a:ext cx="2906706" cy="1453353"/>
          </a:xfrm>
          <a:prstGeom prst="rect">
            <a:avLst/>
          </a:prstGeom>
          <a:noFill/>
          <a:extLst>
            <a:ext uri="{909E8E84-426E-40DD-AFC4-6F175D3DCCD1}">
              <a14:hiddenFill xmlns:a14="http://schemas.microsoft.com/office/drawing/2010/main">
                <a:solidFill>
                  <a:srgbClr val="FFFFFF"/>
                </a:solidFill>
              </a14:hiddenFill>
            </a:ext>
          </a:extLst>
        </p:spPr>
      </p:pic>
      <p:sp>
        <p:nvSpPr>
          <p:cNvPr id="4" name="Left-Right Arrow 3">
            <a:extLst>
              <a:ext uri="{FF2B5EF4-FFF2-40B4-BE49-F238E27FC236}">
                <a16:creationId xmlns:a16="http://schemas.microsoft.com/office/drawing/2014/main" id="{53E7847C-3E70-D965-DC64-1E14E35C902E}"/>
              </a:ext>
            </a:extLst>
          </p:cNvPr>
          <p:cNvSpPr/>
          <p:nvPr/>
        </p:nvSpPr>
        <p:spPr>
          <a:xfrm>
            <a:off x="4262829" y="5286564"/>
            <a:ext cx="823566" cy="308837"/>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AA56FE5-0213-E269-F1A2-C023B77AAC02}"/>
              </a:ext>
            </a:extLst>
          </p:cNvPr>
          <p:cNvPicPr>
            <a:picLocks noChangeAspect="1"/>
          </p:cNvPicPr>
          <p:nvPr/>
        </p:nvPicPr>
        <p:blipFill>
          <a:blip r:embed="rId4"/>
          <a:stretch>
            <a:fillRect/>
          </a:stretch>
        </p:blipFill>
        <p:spPr>
          <a:xfrm>
            <a:off x="781176" y="5426157"/>
            <a:ext cx="1169743" cy="1431843"/>
          </a:xfrm>
          <a:prstGeom prst="rect">
            <a:avLst/>
          </a:prstGeom>
        </p:spPr>
      </p:pic>
      <p:pic>
        <p:nvPicPr>
          <p:cNvPr id="6" name="Picture 5">
            <a:extLst>
              <a:ext uri="{FF2B5EF4-FFF2-40B4-BE49-F238E27FC236}">
                <a16:creationId xmlns:a16="http://schemas.microsoft.com/office/drawing/2014/main" id="{5F70EE9F-0BE7-8642-943B-2CE8835C589A}"/>
              </a:ext>
            </a:extLst>
          </p:cNvPr>
          <p:cNvPicPr>
            <a:picLocks noChangeAspect="1"/>
          </p:cNvPicPr>
          <p:nvPr/>
        </p:nvPicPr>
        <p:blipFill>
          <a:blip r:embed="rId5"/>
          <a:stretch>
            <a:fillRect/>
          </a:stretch>
        </p:blipFill>
        <p:spPr>
          <a:xfrm>
            <a:off x="1942572" y="5440981"/>
            <a:ext cx="1254379" cy="1417505"/>
          </a:xfrm>
          <a:prstGeom prst="rect">
            <a:avLst/>
          </a:prstGeom>
        </p:spPr>
      </p:pic>
      <p:pic>
        <p:nvPicPr>
          <p:cNvPr id="7" name="Picture 2" descr="Foundation for Electric Network Theory: Prentice-Hall Electrical  Engineering Series: Reed, Myril Baird, Everitt, W L, Ryder, J D:  9781258807054: Amazon.com: Books">
            <a:extLst>
              <a:ext uri="{FF2B5EF4-FFF2-40B4-BE49-F238E27FC236}">
                <a16:creationId xmlns:a16="http://schemas.microsoft.com/office/drawing/2014/main" id="{339A7288-E800-51A9-71DA-52B8FA6D91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9093" y="5426157"/>
            <a:ext cx="945331" cy="1417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5718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Goals and Impact of the Working Group</a:t>
            </a:r>
          </a:p>
        </p:txBody>
      </p:sp>
      <p:sp>
        <p:nvSpPr>
          <p:cNvPr id="3" name="Content Placeholder 2"/>
          <p:cNvSpPr>
            <a:spLocks noGrp="1"/>
          </p:cNvSpPr>
          <p:nvPr>
            <p:ph idx="1"/>
          </p:nvPr>
        </p:nvSpPr>
        <p:spPr/>
        <p:txBody>
          <a:bodyPr/>
          <a:lstStyle/>
          <a:p>
            <a:r>
              <a:rPr lang="en-US" b="1" dirty="0"/>
              <a:t>Issue 2: the development of graph theories in each domain is independently, ignoring their similarities and transferability</a:t>
            </a:r>
          </a:p>
          <a:p>
            <a:pPr lvl="1"/>
            <a:r>
              <a:rPr lang="en-US" dirty="0"/>
              <a:t>Successful stories: the history of collaborative endeavors across different fields illustrates the potential for synergy</a:t>
            </a:r>
          </a:p>
        </p:txBody>
      </p:sp>
      <p:pic>
        <p:nvPicPr>
          <p:cNvPr id="4" name="Picture 3">
            <a:extLst>
              <a:ext uri="{FF2B5EF4-FFF2-40B4-BE49-F238E27FC236}">
                <a16:creationId xmlns:a16="http://schemas.microsoft.com/office/drawing/2014/main" id="{FB0B9A13-2208-AF6C-39A9-1DF8D368C967}"/>
              </a:ext>
            </a:extLst>
          </p:cNvPr>
          <p:cNvPicPr>
            <a:picLocks noChangeAspect="1"/>
          </p:cNvPicPr>
          <p:nvPr/>
        </p:nvPicPr>
        <p:blipFill>
          <a:blip r:embed="rId2"/>
          <a:stretch>
            <a:fillRect/>
          </a:stretch>
        </p:blipFill>
        <p:spPr>
          <a:xfrm>
            <a:off x="685800" y="3268563"/>
            <a:ext cx="7772400" cy="19978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Proposal Grant Opportunities</a:t>
            </a:r>
          </a:p>
        </p:txBody>
      </p:sp>
      <p:sp>
        <p:nvSpPr>
          <p:cNvPr id="3" name="Content Placeholder 2"/>
          <p:cNvSpPr>
            <a:spLocks noGrp="1"/>
          </p:cNvSpPr>
          <p:nvPr>
            <p:ph idx="1"/>
          </p:nvPr>
        </p:nvSpPr>
        <p:spPr/>
        <p:txBody>
          <a:bodyPr/>
          <a:lstStyle/>
          <a:p>
            <a:r>
              <a:rPr dirty="0"/>
              <a:t>Opportunities for funding are available across various domains including:</a:t>
            </a:r>
            <a:endParaRPr lang="en-US" dirty="0"/>
          </a:p>
          <a:p>
            <a:pPr lvl="1"/>
            <a:r>
              <a:rPr lang="en-US" dirty="0"/>
              <a:t>Research Infrastructure</a:t>
            </a:r>
          </a:p>
          <a:p>
            <a:pPr lvl="2"/>
            <a:r>
              <a:rPr lang="en-US" dirty="0"/>
              <a:t>NSF EPSCOR Track 1 and 2, E-RISE RII.</a:t>
            </a:r>
          </a:p>
          <a:p>
            <a:pPr lvl="2"/>
            <a:r>
              <a:rPr lang="en-US" dirty="0"/>
              <a:t>NSF - Community Infrastructure for Research in Computer and Information Science and Engineering (CIRC)</a:t>
            </a:r>
          </a:p>
          <a:p>
            <a:pPr lvl="2"/>
            <a:r>
              <a:rPr lang="en-US" dirty="0"/>
              <a:t>NSF Cyberinfrastructure for Sustained Scientific Innovation (CSSI)</a:t>
            </a:r>
          </a:p>
          <a:p>
            <a:pPr lvl="2"/>
            <a:r>
              <a:rPr lang="en-US" dirty="0"/>
              <a:t>NSF  Civil Infrastructure Systems (CIS)</a:t>
            </a:r>
          </a:p>
          <a:p>
            <a:pPr lvl="1"/>
            <a:r>
              <a:rPr lang="en-US" dirty="0"/>
              <a:t>Research Network</a:t>
            </a:r>
          </a:p>
          <a:p>
            <a:pPr lvl="2"/>
            <a:r>
              <a:rPr lang="en-US" dirty="0"/>
              <a:t>NSF Research Coordination Networks</a:t>
            </a:r>
          </a:p>
          <a:p>
            <a:pPr lvl="2"/>
            <a:r>
              <a:rPr lang="en-US" dirty="0"/>
              <a:t>NSF Accelerating Research through International Network-to-Network Collaborations (</a:t>
            </a:r>
            <a:r>
              <a:rPr lang="en-US" dirty="0" err="1"/>
              <a:t>AccelNet</a:t>
            </a:r>
            <a:r>
              <a:rPr lang="en-US" dirty="0"/>
              <a:t>)</a:t>
            </a:r>
          </a:p>
          <a:p>
            <a:pPr lvl="2"/>
            <a:r>
              <a:rPr lang="en-US" dirty="0"/>
              <a:t>NSF GROWING CONVERGENCE RESEARCH (GCR)</a:t>
            </a:r>
          </a:p>
          <a:p>
            <a:pPr lvl="2"/>
            <a:endParaRPr lang="en-US" dirty="0"/>
          </a:p>
          <a:p>
            <a:pPr lvl="2"/>
            <a:endParaRPr lang="en-US" dirty="0"/>
          </a:p>
          <a:p>
            <a:pPr lvl="2"/>
            <a:endParaRPr lang="en-US" dirty="0"/>
          </a:p>
          <a:p>
            <a:pPr lvl="1"/>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2BA6C-7A62-741E-0E2D-F2A6CD8FB660}"/>
              </a:ext>
            </a:extLst>
          </p:cNvPr>
          <p:cNvSpPr>
            <a:spLocks noGrp="1"/>
          </p:cNvSpPr>
          <p:nvPr>
            <p:ph type="title"/>
          </p:nvPr>
        </p:nvSpPr>
        <p:spPr/>
        <p:txBody>
          <a:bodyPr/>
          <a:lstStyle/>
          <a:p>
            <a:r>
              <a:rPr lang="en-US" dirty="0"/>
              <a:t>GAI WG members</a:t>
            </a:r>
          </a:p>
        </p:txBody>
      </p:sp>
      <p:sp>
        <p:nvSpPr>
          <p:cNvPr id="3" name="Content Placeholder 2">
            <a:extLst>
              <a:ext uri="{FF2B5EF4-FFF2-40B4-BE49-F238E27FC236}">
                <a16:creationId xmlns:a16="http://schemas.microsoft.com/office/drawing/2014/main" id="{0F98221D-81CC-C1AD-A6EE-6A1B77978C75}"/>
              </a:ext>
            </a:extLst>
          </p:cNvPr>
          <p:cNvSpPr>
            <a:spLocks noGrp="1"/>
          </p:cNvSpPr>
          <p:nvPr>
            <p:ph idx="1"/>
          </p:nvPr>
        </p:nvSpPr>
        <p:spPr>
          <a:xfrm>
            <a:off x="628649" y="1825625"/>
            <a:ext cx="8303403" cy="4351338"/>
          </a:xfrm>
        </p:spPr>
        <p:txBody>
          <a:bodyPr>
            <a:normAutofit/>
          </a:bodyPr>
          <a:lstStyle/>
          <a:p>
            <a:r>
              <a:rPr lang="en-US" sz="2000" dirty="0"/>
              <a:t>Members:</a:t>
            </a:r>
          </a:p>
          <a:p>
            <a:pPr lvl="1"/>
            <a:r>
              <a:rPr lang="en-US" sz="1600" b="1" dirty="0" err="1"/>
              <a:t>Zhiqian</a:t>
            </a:r>
            <a:r>
              <a:rPr lang="en-US" sz="1600" b="1" dirty="0"/>
              <a:t> Chen</a:t>
            </a:r>
            <a:r>
              <a:rPr lang="en-US" sz="1600" dirty="0"/>
              <a:t>, Assistant Prof., Computer Science &amp; Engineering</a:t>
            </a:r>
          </a:p>
          <a:p>
            <a:pPr lvl="2"/>
            <a:r>
              <a:rPr lang="en-US" sz="1400" dirty="0"/>
              <a:t>General Graph/Network, dynamic propagation over graphs</a:t>
            </a:r>
          </a:p>
          <a:p>
            <a:pPr lvl="2"/>
            <a:r>
              <a:rPr lang="en-US" sz="1400" dirty="0"/>
              <a:t>Circuit, transportation, social network, epidemiology, </a:t>
            </a:r>
          </a:p>
          <a:p>
            <a:pPr lvl="1"/>
            <a:r>
              <a:rPr lang="en-US" sz="1600" b="1" dirty="0"/>
              <a:t>Haifeng Wang</a:t>
            </a:r>
            <a:r>
              <a:rPr lang="en-US" sz="1600" dirty="0"/>
              <a:t>, Assistant Prof., Industrial &amp; Systems Engineering</a:t>
            </a:r>
          </a:p>
          <a:p>
            <a:pPr lvl="2"/>
            <a:r>
              <a:rPr lang="en-US" sz="1400" dirty="0"/>
              <a:t>Brain Network</a:t>
            </a:r>
          </a:p>
          <a:p>
            <a:pPr lvl="1"/>
            <a:r>
              <a:rPr lang="en-US" sz="1600" b="1" dirty="0"/>
              <a:t>Mohammad </a:t>
            </a:r>
            <a:r>
              <a:rPr lang="en-US" sz="1600" b="1" dirty="0" err="1"/>
              <a:t>Marufuzzaman</a:t>
            </a:r>
            <a:r>
              <a:rPr lang="en-US" sz="1600" b="1" dirty="0"/>
              <a:t> </a:t>
            </a:r>
            <a:r>
              <a:rPr lang="en-US" sz="1600" dirty="0"/>
              <a:t>, Associate Prof., Industrial &amp; Systems Engineering</a:t>
            </a:r>
          </a:p>
          <a:p>
            <a:pPr lvl="2"/>
            <a:r>
              <a:rPr lang="en-US" sz="1400" dirty="0"/>
              <a:t>Logistic Network, supply chain</a:t>
            </a:r>
          </a:p>
          <a:p>
            <a:pPr lvl="1"/>
            <a:r>
              <a:rPr lang="en-US" sz="1600" b="1" dirty="0"/>
              <a:t>Megan Ricardson</a:t>
            </a:r>
            <a:r>
              <a:rPr lang="en-US" sz="1600" dirty="0"/>
              <a:t>, Assistant Research Prof., Social Science Research Center</a:t>
            </a:r>
          </a:p>
          <a:p>
            <a:pPr lvl="2"/>
            <a:r>
              <a:rPr lang="en-US" sz="1400" dirty="0"/>
              <a:t>Social network</a:t>
            </a:r>
          </a:p>
          <a:p>
            <a:pPr lvl="1"/>
            <a:r>
              <a:rPr lang="en-US" sz="1600" b="1" dirty="0" err="1"/>
              <a:t>Qingmin</a:t>
            </a:r>
            <a:r>
              <a:rPr lang="en-US" sz="1600" b="1" dirty="0"/>
              <a:t> Meng</a:t>
            </a:r>
            <a:r>
              <a:rPr lang="en-US" sz="1600" dirty="0"/>
              <a:t>, Associate Prof., </a:t>
            </a:r>
            <a:r>
              <a:rPr lang="en-US" sz="1600" dirty="0" err="1"/>
              <a:t>GeoScience</a:t>
            </a:r>
            <a:endParaRPr lang="en-US" sz="1600" dirty="0"/>
          </a:p>
          <a:p>
            <a:pPr lvl="2"/>
            <a:r>
              <a:rPr lang="en-US" sz="1400" dirty="0"/>
              <a:t>Geo-spatial network</a:t>
            </a:r>
          </a:p>
          <a:p>
            <a:pPr lvl="2"/>
            <a:r>
              <a:rPr lang="en-US" sz="1400" dirty="0"/>
              <a:t>Ecology network</a:t>
            </a:r>
          </a:p>
          <a:p>
            <a:r>
              <a:rPr lang="en-US" sz="2000" dirty="0"/>
              <a:t>Inviting more</a:t>
            </a:r>
          </a:p>
          <a:p>
            <a:endParaRPr lang="en-US" sz="2000" dirty="0"/>
          </a:p>
        </p:txBody>
      </p:sp>
    </p:spTree>
    <p:extLst>
      <p:ext uri="{BB962C8B-B14F-4D97-AF65-F5344CB8AC3E}">
        <p14:creationId xmlns:p14="http://schemas.microsoft.com/office/powerpoint/2010/main" val="2502271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Planned Activities and Budget</a:t>
            </a:r>
          </a:p>
        </p:txBody>
      </p:sp>
      <p:sp>
        <p:nvSpPr>
          <p:cNvPr id="3" name="Content Placeholder 2"/>
          <p:cNvSpPr>
            <a:spLocks noGrp="1"/>
          </p:cNvSpPr>
          <p:nvPr>
            <p:ph idx="1"/>
          </p:nvPr>
        </p:nvSpPr>
        <p:spPr/>
        <p:txBody>
          <a:bodyPr>
            <a:normAutofit/>
          </a:bodyPr>
          <a:lstStyle/>
          <a:p>
            <a:r>
              <a:rPr dirty="0"/>
              <a:t>Upcoming Activities:</a:t>
            </a:r>
          </a:p>
          <a:p>
            <a:pPr lvl="1"/>
            <a:r>
              <a:rPr dirty="0"/>
              <a:t>Preliminary experiments</a:t>
            </a:r>
          </a:p>
          <a:p>
            <a:pPr lvl="1"/>
            <a:r>
              <a:rPr dirty="0"/>
              <a:t>Collaborative research proposals</a:t>
            </a:r>
          </a:p>
          <a:p>
            <a:pPr lvl="1"/>
            <a:r>
              <a:rPr dirty="0"/>
              <a:t>Interactive meetings and seminars</a:t>
            </a:r>
          </a:p>
          <a:p>
            <a:endParaRPr dirty="0"/>
          </a:p>
          <a:p>
            <a:r>
              <a:rPr dirty="0"/>
              <a:t>Budget Breakdown:</a:t>
            </a:r>
          </a:p>
          <a:p>
            <a:pPr lvl="1"/>
            <a:r>
              <a:rPr dirty="0"/>
              <a:t>Experiments: $1,000</a:t>
            </a:r>
          </a:p>
          <a:p>
            <a:pPr lvl="1"/>
            <a:r>
              <a:rPr dirty="0"/>
              <a:t>In-person Seminars: $2,000</a:t>
            </a:r>
          </a:p>
          <a:p>
            <a:pPr lvl="1"/>
            <a:r>
              <a:rPr dirty="0"/>
              <a:t>Virtual Seminars: $600</a:t>
            </a:r>
          </a:p>
          <a:p>
            <a:pPr lvl="1"/>
            <a:r>
              <a:rPr dirty="0"/>
              <a:t>Outreach: $500</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142</TotalTime>
  <Words>530</Words>
  <Application>Microsoft Macintosh PowerPoint</Application>
  <PresentationFormat>On-screen Show (4:3)</PresentationFormat>
  <Paragraphs>76</Paragraphs>
  <Slides>10</Slides>
  <Notes>1</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凸版文久見出しゴシック エクストラボールド</vt:lpstr>
      <vt:lpstr>Aptos</vt:lpstr>
      <vt:lpstr>Aptos Display</vt:lpstr>
      <vt:lpstr>Arial</vt:lpstr>
      <vt:lpstr>Helvetica Neue Light</vt:lpstr>
      <vt:lpstr>Times New Roman</vt:lpstr>
      <vt:lpstr>Office Theme</vt:lpstr>
      <vt:lpstr>PowerPoint Presentation</vt:lpstr>
      <vt:lpstr>Graph Dynamics are Everywhere</vt:lpstr>
      <vt:lpstr>Introduction to the GAI Working Group</vt:lpstr>
      <vt:lpstr>Significance of Graph AI in Multi-Layer Networks</vt:lpstr>
      <vt:lpstr>Significance of Graph AI in Multi-Layer Networks</vt:lpstr>
      <vt:lpstr>Goals and Impact of the Working Group</vt:lpstr>
      <vt:lpstr>Proposal Grant Opportunities</vt:lpstr>
      <vt:lpstr>GAI WG members</vt:lpstr>
      <vt:lpstr>Planned Activities and Budget</vt:lpstr>
      <vt:lpstr>Q&amp;A</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GAI Working Group</dc:title>
  <dc:subject/>
  <dc:creator/>
  <cp:keywords/>
  <dc:description>generated using python-pptx</dc:description>
  <cp:lastModifiedBy>Chen, Zhiqian</cp:lastModifiedBy>
  <cp:revision>13</cp:revision>
  <dcterms:created xsi:type="dcterms:W3CDTF">2013-01-27T09:14:16Z</dcterms:created>
  <dcterms:modified xsi:type="dcterms:W3CDTF">2024-04-23T14:44:15Z</dcterms:modified>
  <cp:category/>
</cp:coreProperties>
</file>